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259" r:id="rId5"/>
    <p:sldId id="303" r:id="rId6"/>
    <p:sldId id="270" r:id="rId7"/>
    <p:sldId id="260" r:id="rId8"/>
    <p:sldId id="261" r:id="rId9"/>
    <p:sldId id="262" r:id="rId10"/>
    <p:sldId id="263" r:id="rId11"/>
    <p:sldId id="271" r:id="rId12"/>
    <p:sldId id="265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20" r:id="rId49"/>
    <p:sldId id="269" r:id="rId50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FD4"/>
    <a:srgbClr val="4156A6"/>
    <a:srgbClr val="6C0E10"/>
    <a:srgbClr val="B4181C"/>
    <a:srgbClr val="F0586D"/>
    <a:srgbClr val="F58B9A"/>
    <a:srgbClr val="006358"/>
    <a:srgbClr val="009A88"/>
    <a:srgbClr val="FFFF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72" y="58"/>
      </p:cViewPr>
      <p:guideLst>
        <p:guide orient="horz" pos="2160"/>
        <p:guide pos="3840"/>
        <p:guide pos="5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A6B383D-3BD6-03C1-A9FE-C10529FA5C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2AF29-6208-75BC-F575-B2F9C25562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23630-E69F-464D-B98C-A307C57C9FE4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8A8A16E-B2E8-89C7-B266-2FBE8AA9B2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F396DC-40CC-4E40-EB42-B8FAC980B5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8D8CE-E466-4D69-8A3F-A70BA3AFF8D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66822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C05B4-4EE8-42F6-8043-ADEAA8103623}" type="datetimeFigureOut">
              <a:rPr lang="es-PE" smtClean="0"/>
              <a:t>17/03/2024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928F8-7A29-4960-A090-073A15546F4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559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29" name="Google Shape;5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36" name="Google Shape;5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43" name="Google Shape;5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47" name="Google Shape;10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55" name="Google Shape;10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62" name="Google Shape;106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0" name="Google Shape;10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8" name="Google Shape;10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08" name="Google Shape;110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27" name="Google Shape;112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2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34" name="Google Shape;113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2" name="Google Shape;11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2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1" name="Google Shape;115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8" name="Google Shape;11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65" name="Google Shape;11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72" name="Google Shape;11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3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79" name="Google Shape;11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86" name="Google Shape;118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3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94" name="Google Shape;11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1" name="Google Shape;120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3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08" name="Google Shape;12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26" name="Google Shape;122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33" name="Google Shape;12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3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40" name="Google Shape;12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3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47" name="Google Shape;12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3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54" name="Google Shape;12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4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62" name="Google Shape;126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69" name="Google Shape;126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76" name="Google Shape;12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83" name="Google Shape;128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90" name="Google Shape;1290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98" name="Google Shape;129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3" name="Google Shape;1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5FDE1A14-B94D-0560-965F-DFDDDFE78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E2760872-0584-24E8-6C5F-A4192C69084A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C50B447-F88C-5209-25D9-177EF1399B71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17EF3EE9-2C19-C48C-CA39-61EACA844BE2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75357E8B-B099-51B9-D18D-BAA93B46A25F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3A6AD8D2-94C0-73F1-D62E-CCE0581FFFF3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C998CEE4-FB88-4A43-79F4-7F2CFAC01696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697EA2D1-5D90-48EC-3DD7-69DAC825A689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7CB7EB6E-2F09-D346-6FB7-C86780B2ADBB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59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7C5A9A0A-1FC5-B2E2-9E98-1A2D7E8F97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8"/>
          <a:stretch/>
        </p:blipFill>
        <p:spPr>
          <a:xfrm>
            <a:off x="6948489" y="-83671"/>
            <a:ext cx="6124574" cy="700563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D476FE2-4188-5D0D-D784-64A579FA4759}"/>
              </a:ext>
            </a:extLst>
          </p:cNvPr>
          <p:cNvSpPr/>
          <p:nvPr userDrawn="1"/>
        </p:nvSpPr>
        <p:spPr>
          <a:xfrm>
            <a:off x="-114299" y="-63965"/>
            <a:ext cx="721518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CD6869-D003-FAA9-A941-2B919DC836BA}"/>
              </a:ext>
            </a:extLst>
          </p:cNvPr>
          <p:cNvSpPr/>
          <p:nvPr userDrawn="1"/>
        </p:nvSpPr>
        <p:spPr>
          <a:xfrm>
            <a:off x="-114299" y="802812"/>
            <a:ext cx="5686424" cy="1383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E426E5-31ED-C6A7-D575-2265253FE473}"/>
              </a:ext>
            </a:extLst>
          </p:cNvPr>
          <p:cNvSpPr txBox="1"/>
          <p:nvPr userDrawn="1"/>
        </p:nvSpPr>
        <p:spPr>
          <a:xfrm>
            <a:off x="1393031" y="1021556"/>
            <a:ext cx="3679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2381233-54FE-FAAE-BA32-5B2CACC6EC2F}"/>
              </a:ext>
            </a:extLst>
          </p:cNvPr>
          <p:cNvSpPr txBox="1"/>
          <p:nvPr userDrawn="1"/>
        </p:nvSpPr>
        <p:spPr>
          <a:xfrm>
            <a:off x="1393030" y="1489823"/>
            <a:ext cx="3679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¡Vamos por más logros!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E96EE9F-5874-906F-A708-3714E44FF7CD}"/>
              </a:ext>
            </a:extLst>
          </p:cNvPr>
          <p:cNvSpPr txBox="1"/>
          <p:nvPr userDrawn="1"/>
        </p:nvSpPr>
        <p:spPr>
          <a:xfrm>
            <a:off x="1543050" y="3429000"/>
            <a:ext cx="4552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¡Felicitaciones!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6101B9E-D797-655C-865D-C1C7C3D15BA2}"/>
              </a:ext>
            </a:extLst>
          </p:cNvPr>
          <p:cNvSpPr txBox="1"/>
          <p:nvPr userDrawn="1"/>
        </p:nvSpPr>
        <p:spPr>
          <a:xfrm>
            <a:off x="1543051" y="4198441"/>
            <a:ext cx="4552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200" b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 concluido la autoevaluación</a:t>
            </a:r>
          </a:p>
        </p:txBody>
      </p:sp>
    </p:spTree>
    <p:extLst>
      <p:ext uri="{BB962C8B-B14F-4D97-AF65-F5344CB8AC3E}">
        <p14:creationId xmlns:p14="http://schemas.microsoft.com/office/powerpoint/2010/main" val="416247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F93ECB-6C4B-596B-90E1-ED63725EC2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90"/>
          <a:stretch/>
        </p:blipFill>
        <p:spPr>
          <a:xfrm>
            <a:off x="4972054" y="-95948"/>
            <a:ext cx="7318757" cy="699140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87344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10058400" y="-78251"/>
            <a:ext cx="2186362" cy="7000217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382737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56DE84E-2664-8E01-C118-44E8E587E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5" r="16265"/>
          <a:stretch/>
        </p:blipFill>
        <p:spPr>
          <a:xfrm>
            <a:off x="7658098" y="-93210"/>
            <a:ext cx="4743450" cy="70175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815E370-BEB9-E9EE-5DB4-24DB04EE7C37}"/>
              </a:ext>
            </a:extLst>
          </p:cNvPr>
          <p:cNvSpPr/>
          <p:nvPr userDrawn="1"/>
        </p:nvSpPr>
        <p:spPr>
          <a:xfrm>
            <a:off x="0" y="-93210"/>
            <a:ext cx="920115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3DD28F-B070-F91E-E460-8FF717CF7154}"/>
              </a:ext>
            </a:extLst>
          </p:cNvPr>
          <p:cNvSpPr/>
          <p:nvPr userDrawn="1"/>
        </p:nvSpPr>
        <p:spPr>
          <a:xfrm>
            <a:off x="-128589" y="-93210"/>
            <a:ext cx="137160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B44FFD3-0935-AD7C-9133-3192DC8E3A51}"/>
              </a:ext>
            </a:extLst>
          </p:cNvPr>
          <p:cNvSpPr txBox="1"/>
          <p:nvPr userDrawn="1"/>
        </p:nvSpPr>
        <p:spPr>
          <a:xfrm rot="16200000">
            <a:off x="-1956735" y="3015035"/>
            <a:ext cx="508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33267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44B6794-414E-2253-4C1B-48333B9E7AA0}"/>
              </a:ext>
            </a:extLst>
          </p:cNvPr>
          <p:cNvSpPr/>
          <p:nvPr userDrawn="1"/>
        </p:nvSpPr>
        <p:spPr>
          <a:xfrm>
            <a:off x="-142875" y="-63965"/>
            <a:ext cx="12387637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5C9B707-408F-0C13-0BC1-7A7093D326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7"/>
          <a:stretch/>
        </p:blipFill>
        <p:spPr>
          <a:xfrm>
            <a:off x="4330747" y="2876550"/>
            <a:ext cx="3530506" cy="110490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13E9B06-E72F-1F9A-11DC-89B44829E390}"/>
              </a:ext>
            </a:extLst>
          </p:cNvPr>
          <p:cNvGrpSpPr/>
          <p:nvPr userDrawn="1"/>
        </p:nvGrpSpPr>
        <p:grpSpPr>
          <a:xfrm>
            <a:off x="10544174" y="6357938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01631D5-BB3E-5BD4-FA26-B6A8D800E91A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A41A349-D069-3DAD-4A11-01C3A4A5C11E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16B3DFBB-1100-4064-6CF7-9C51D834D31A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22757D2-FF2E-0D7C-2E7A-F4EEFBA8DB2F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0E02B90-D9C6-73CB-C6C3-FAC0D726508B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F9EF4129-E3C5-65E0-B742-14449AE79BB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69A1E9A-8F6A-E964-6751-04139D3BA2CE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CB587F22-495D-D831-9B0C-A269A6F2EFB8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B6AF53D2-D333-BDD8-FAC5-CB244101687E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40EF9CED-C766-7995-70A6-14722199FC61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67877334-2668-A297-0D42-56B481A04A3D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F179C78-4831-03E7-11A4-3B0D8053AC63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0778F89F-2ED2-C4C8-63FC-A36EF60D189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F0DCC89-35F9-F8DA-CB5C-A856E919330F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56C6BE9-1907-F2ED-36C6-635ED9AF4C45}"/>
              </a:ext>
            </a:extLst>
          </p:cNvPr>
          <p:cNvGrpSpPr/>
          <p:nvPr userDrawn="1"/>
        </p:nvGrpSpPr>
        <p:grpSpPr>
          <a:xfrm flipH="1" flipV="1">
            <a:off x="-142875" y="-63965"/>
            <a:ext cx="1700587" cy="56402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5B633CA-7337-487C-5D09-3F4D352C1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9B30706-D988-0920-4364-0FACF75F5F37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32D1086-AE74-0406-2AC0-E828A7D9848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B8FFCED-8F69-26B3-891D-4FC820F881CA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EA32DF48-EB7F-6D93-0C0E-2CE8A5231C22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8AA0BAD-2FED-B358-AE93-A96452DA2828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Rectángulo 27">
              <a:extLst>
                <a:ext uri="{FF2B5EF4-FFF2-40B4-BE49-F238E27FC236}">
                  <a16:creationId xmlns:a16="http://schemas.microsoft.com/office/drawing/2014/main" id="{02A74291-083B-B80F-76F7-66E76557796A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C9C53CDF-817C-7319-6540-5450256A7A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01E8CF6-9677-B7EB-D0CF-E58670156651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629851F-2F73-36FE-2DB6-B8496BA14BA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EF7159FA-A4A0-B900-BAC1-118FFD956ECA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183C29BD-9145-FDD0-29F7-95403C6F9BBE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7D615E7-49DD-2424-6784-40E0BFFA30F5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5224C9B4-00D7-0D34-A96C-B039D63B9662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172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 1">
  <p:cSld name="One Content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0;p14">
            <a:extLst>
              <a:ext uri="{FF2B5EF4-FFF2-40B4-BE49-F238E27FC236}">
                <a16:creationId xmlns:a16="http://schemas.microsoft.com/office/drawing/2014/main" id="{6928EDFE-1D44-493D-82C8-E1F357C2FC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609600" y="1304621"/>
            <a:ext cx="11314128" cy="70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  <a:defRPr sz="3733" b="0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609600" y="2147454"/>
            <a:ext cx="10972800" cy="3978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3528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680"/>
              <a:buChar char="o"/>
              <a:defRPr/>
            </a:lvl2pPr>
            <a:lvl3pPr marL="1371600" lvl="2" indent="-355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467" b="0"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1" name="Google Shape;61;p14">
            <a:extLst>
              <a:ext uri="{FF2B5EF4-FFF2-40B4-BE49-F238E27FC236}">
                <a16:creationId xmlns:a16="http://schemas.microsoft.com/office/drawing/2014/main" id="{51678D1D-FE55-41CF-BC63-87309A7A30AF}"/>
              </a:ext>
            </a:extLst>
          </p:cNvPr>
          <p:cNvSpPr txBox="1"/>
          <p:nvPr userDrawn="1"/>
        </p:nvSpPr>
        <p:spPr>
          <a:xfrm>
            <a:off x="10165200" y="414521"/>
            <a:ext cx="11886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Ingeniería de Sistemas</a:t>
            </a:r>
            <a:endParaRPr sz="1300" dirty="0">
              <a:solidFill>
                <a:srgbClr val="1C4587"/>
              </a:solidFill>
            </a:endParaRPr>
          </a:p>
        </p:txBody>
      </p:sp>
      <p:sp>
        <p:nvSpPr>
          <p:cNvPr id="12" name="Google Shape;62;p14">
            <a:extLst>
              <a:ext uri="{FF2B5EF4-FFF2-40B4-BE49-F238E27FC236}">
                <a16:creationId xmlns:a16="http://schemas.microsoft.com/office/drawing/2014/main" id="{F756ED5E-40A7-44E3-BFCA-E2085774FEBB}"/>
              </a:ext>
            </a:extLst>
          </p:cNvPr>
          <p:cNvSpPr txBox="1"/>
          <p:nvPr userDrawn="1"/>
        </p:nvSpPr>
        <p:spPr>
          <a:xfrm>
            <a:off x="7506950" y="441521"/>
            <a:ext cx="2137500" cy="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-ES_tradnl" sz="1300" dirty="0">
                <a:solidFill>
                  <a:srgbClr val="1C4587"/>
                </a:solidFill>
              </a:rPr>
              <a:t>Pregrado</a:t>
            </a:r>
            <a:endParaRPr sz="13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9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4281B43-CCCD-24DB-6926-6DBE79E7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48"/>
          <a:stretch/>
        </p:blipFill>
        <p:spPr>
          <a:xfrm>
            <a:off x="20095" y="-140677"/>
            <a:ext cx="12192000" cy="372093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FD7C5CF-DB38-CD89-C84D-7D46B6EEDF08}"/>
              </a:ext>
            </a:extLst>
          </p:cNvPr>
          <p:cNvSpPr/>
          <p:nvPr userDrawn="1"/>
        </p:nvSpPr>
        <p:spPr>
          <a:xfrm>
            <a:off x="301451" y="3429000"/>
            <a:ext cx="11910644" cy="34865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F7FA98-38BF-B7CB-3CB7-83C408C358F3}"/>
              </a:ext>
            </a:extLst>
          </p:cNvPr>
          <p:cNvSpPr/>
          <p:nvPr userDrawn="1"/>
        </p:nvSpPr>
        <p:spPr>
          <a:xfrm>
            <a:off x="0" y="-140679"/>
            <a:ext cx="301451" cy="35696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FD63A2-43AB-A7C5-CEE8-DEED2BA91FE4}"/>
              </a:ext>
            </a:extLst>
          </p:cNvPr>
          <p:cNvSpPr/>
          <p:nvPr userDrawn="1"/>
        </p:nvSpPr>
        <p:spPr>
          <a:xfrm>
            <a:off x="-1" y="3428998"/>
            <a:ext cx="301451" cy="348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272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4C530B-2446-18A1-9EDF-EAE9500A24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3" r="34413"/>
          <a:stretch/>
        </p:blipFill>
        <p:spPr>
          <a:xfrm>
            <a:off x="-106326" y="-63967"/>
            <a:ext cx="2596688" cy="698768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5AC794A-8BA9-122F-12FD-94456B2FD92C}"/>
              </a:ext>
            </a:extLst>
          </p:cNvPr>
          <p:cNvSpPr/>
          <p:nvPr userDrawn="1"/>
        </p:nvSpPr>
        <p:spPr>
          <a:xfrm>
            <a:off x="3446585" y="-63965"/>
            <a:ext cx="876551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BEFD0E8-EAE2-343B-E461-9671E60B6338}"/>
              </a:ext>
            </a:extLst>
          </p:cNvPr>
          <p:cNvSpPr/>
          <p:nvPr userDrawn="1"/>
        </p:nvSpPr>
        <p:spPr>
          <a:xfrm>
            <a:off x="2346834" y="-63966"/>
            <a:ext cx="1099751" cy="698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F1F3EE2-6559-A2C3-0F62-C0F617AC2C0D}"/>
              </a:ext>
            </a:extLst>
          </p:cNvPr>
          <p:cNvSpPr txBox="1"/>
          <p:nvPr userDrawn="1"/>
        </p:nvSpPr>
        <p:spPr>
          <a:xfrm rot="16200000">
            <a:off x="243230" y="2737461"/>
            <a:ext cx="5817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3813905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36C05C2-2CB9-C315-AC0B-A71124767EF6}"/>
              </a:ext>
            </a:extLst>
          </p:cNvPr>
          <p:cNvSpPr/>
          <p:nvPr userDrawn="1"/>
        </p:nvSpPr>
        <p:spPr>
          <a:xfrm>
            <a:off x="-114299" y="-63965"/>
            <a:ext cx="9753600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0586D"/>
              </a:solidFill>
            </a:endParaRPr>
          </a:p>
          <a:p>
            <a:pPr algn="ctr"/>
            <a:endParaRPr lang="es-PE" dirty="0">
              <a:solidFill>
                <a:srgbClr val="F0586D"/>
              </a:solidFill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D701E33-9700-9FC6-1198-5C35258EB0D2}"/>
              </a:ext>
            </a:extLst>
          </p:cNvPr>
          <p:cNvGrpSpPr/>
          <p:nvPr userDrawn="1"/>
        </p:nvGrpSpPr>
        <p:grpSpPr>
          <a:xfrm>
            <a:off x="3886200" y="1583411"/>
            <a:ext cx="7535825" cy="4199859"/>
            <a:chOff x="3543300" y="1828800"/>
            <a:chExt cx="7535825" cy="4199859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7E3A5604-10E3-2C1E-BBAC-AE34F4062D2F}"/>
                </a:ext>
              </a:extLst>
            </p:cNvPr>
            <p:cNvSpPr/>
            <p:nvPr userDrawn="1"/>
          </p:nvSpPr>
          <p:spPr>
            <a:xfrm>
              <a:off x="3543300" y="1828800"/>
              <a:ext cx="7535825" cy="4199859"/>
            </a:xfrm>
            <a:prstGeom prst="roundRect">
              <a:avLst>
                <a:gd name="adj" fmla="val 6731"/>
              </a:avLst>
            </a:prstGeom>
            <a:solidFill>
              <a:srgbClr val="4156A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B9FD65-3500-E033-C5CE-D56F9D40FE3B}"/>
                </a:ext>
              </a:extLst>
            </p:cNvPr>
            <p:cNvSpPr/>
            <p:nvPr userDrawn="1"/>
          </p:nvSpPr>
          <p:spPr>
            <a:xfrm>
              <a:off x="4098851" y="2163722"/>
              <a:ext cx="6023344" cy="355659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F7ED973-06CF-C958-C9C9-C8ED8BEC2A7A}"/>
                </a:ext>
              </a:extLst>
            </p:cNvPr>
            <p:cNvSpPr/>
            <p:nvPr userDrawn="1"/>
          </p:nvSpPr>
          <p:spPr>
            <a:xfrm>
              <a:off x="10560571" y="3357797"/>
              <a:ext cx="150249" cy="112382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36F2BAD-90F7-58B5-C28C-AD8058F00783}"/>
              </a:ext>
            </a:extLst>
          </p:cNvPr>
          <p:cNvGrpSpPr/>
          <p:nvPr userDrawn="1"/>
        </p:nvGrpSpPr>
        <p:grpSpPr>
          <a:xfrm>
            <a:off x="98453" y="4987636"/>
            <a:ext cx="552531" cy="1934329"/>
            <a:chOff x="98453" y="4987637"/>
            <a:chExt cx="552531" cy="1879630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CBD4240-2C70-D88D-DD7C-5E7A856EB176}"/>
                </a:ext>
              </a:extLst>
            </p:cNvPr>
            <p:cNvSpPr/>
            <p:nvPr userDrawn="1"/>
          </p:nvSpPr>
          <p:spPr>
            <a:xfrm flipH="1">
              <a:off x="605265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144F95A-84F5-6650-8BEC-A1935C912258}"/>
                </a:ext>
              </a:extLst>
            </p:cNvPr>
            <p:cNvSpPr/>
            <p:nvPr userDrawn="1"/>
          </p:nvSpPr>
          <p:spPr>
            <a:xfrm flipH="1">
              <a:off x="483027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2EB86E2-7690-68B0-85B2-BE29E6234C0F}"/>
                </a:ext>
              </a:extLst>
            </p:cNvPr>
            <p:cNvSpPr/>
            <p:nvPr userDrawn="1"/>
          </p:nvSpPr>
          <p:spPr>
            <a:xfrm flipH="1">
              <a:off x="347969" y="4987637"/>
              <a:ext cx="45719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A06B535-0A7C-35D5-9252-9540D873AA2E}"/>
                </a:ext>
              </a:extLst>
            </p:cNvPr>
            <p:cNvSpPr/>
            <p:nvPr userDrawn="1"/>
          </p:nvSpPr>
          <p:spPr>
            <a:xfrm flipH="1">
              <a:off x="22493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FE15B268-F441-F1B2-D389-59086E141132}"/>
                </a:ext>
              </a:extLst>
            </p:cNvPr>
            <p:cNvSpPr/>
            <p:nvPr userDrawn="1"/>
          </p:nvSpPr>
          <p:spPr>
            <a:xfrm flipH="1">
              <a:off x="98453" y="4987637"/>
              <a:ext cx="50612" cy="1879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2413705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9E84804F-A8B2-4214-280F-1D1939EBC696}"/>
              </a:ext>
            </a:extLst>
          </p:cNvPr>
          <p:cNvSpPr/>
          <p:nvPr userDrawn="1"/>
        </p:nvSpPr>
        <p:spPr>
          <a:xfrm>
            <a:off x="-114299" y="-63965"/>
            <a:ext cx="8381999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C2FED8B-0C0A-FD95-75C5-85B014527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5" r="16480"/>
          <a:stretch/>
        </p:blipFill>
        <p:spPr>
          <a:xfrm>
            <a:off x="7772405" y="-63965"/>
            <a:ext cx="4548187" cy="6989695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15AAEB80-AF4D-5241-9331-4E16D3F34AC9}"/>
              </a:ext>
            </a:extLst>
          </p:cNvPr>
          <p:cNvGrpSpPr/>
          <p:nvPr userDrawn="1"/>
        </p:nvGrpSpPr>
        <p:grpSpPr>
          <a:xfrm>
            <a:off x="9705226" y="6414247"/>
            <a:ext cx="2396658" cy="575448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DCACB173-D163-7503-1753-2426D987FA3D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9330D6EF-611C-61C0-C748-C8E1CD5D1FAD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952BDEF-5F35-28B8-1B65-236FB7901B1E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099AF0CF-25D6-6A9B-45EA-22CE996736F4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DF27563-1D41-8190-BADF-E0AB51AE1834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E9C0E89-5943-771B-203A-0E84ADE93494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035F6823-B55A-EB14-C7CD-893B4E71F569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0FFFD08D-431E-6CEC-9454-5D878934918A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3F34685-B1A8-100F-8299-BC44C270ECE5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3E3941C-88B7-3EA0-090A-55E9F694856D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4490DD13-8CBA-8848-5090-7A49D03E0FB7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63D9B08C-B991-285F-BD69-14A966AB051D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DA5442D4-3A9B-4628-9D81-38E7F6E573A2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77C1DCF-9201-F4D5-0409-65AC92EDD198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3360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0A4BEA0-4FB0-B191-3C7A-A5541981D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7" r="3463"/>
          <a:stretch/>
        </p:blipFill>
        <p:spPr>
          <a:xfrm flipH="1">
            <a:off x="-157164" y="-86577"/>
            <a:ext cx="10477001" cy="704458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695B068-C99A-1782-18A6-4F0893FDAB46}"/>
              </a:ext>
            </a:extLst>
          </p:cNvPr>
          <p:cNvSpPr/>
          <p:nvPr userDrawn="1"/>
        </p:nvSpPr>
        <p:spPr>
          <a:xfrm flipH="1">
            <a:off x="8372474" y="-63965"/>
            <a:ext cx="3114675" cy="63504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981CAC-4B06-F461-0F5C-A7FD2C624F69}"/>
              </a:ext>
            </a:extLst>
          </p:cNvPr>
          <p:cNvSpPr txBox="1"/>
          <p:nvPr userDrawn="1"/>
        </p:nvSpPr>
        <p:spPr>
          <a:xfrm rot="16200000">
            <a:off x="8623671" y="2349534"/>
            <a:ext cx="50897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</a:t>
            </a:r>
          </a:p>
        </p:txBody>
      </p:sp>
    </p:spTree>
    <p:extLst>
      <p:ext uri="{BB962C8B-B14F-4D97-AF65-F5344CB8AC3E}">
        <p14:creationId xmlns:p14="http://schemas.microsoft.com/office/powerpoint/2010/main" val="3137793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05BCFDC-AEB7-D4E2-B252-D7A437D41EB1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7FD9F81-72D2-CCAC-47EA-D4EB933BCFE5}"/>
              </a:ext>
            </a:extLst>
          </p:cNvPr>
          <p:cNvSpPr/>
          <p:nvPr userDrawn="1"/>
        </p:nvSpPr>
        <p:spPr>
          <a:xfrm>
            <a:off x="-28576" y="-63965"/>
            <a:ext cx="622998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A38778-0D78-5BC3-2040-8A4D472A7362}"/>
              </a:ext>
            </a:extLst>
          </p:cNvPr>
          <p:cNvSpPr/>
          <p:nvPr userDrawn="1"/>
        </p:nvSpPr>
        <p:spPr>
          <a:xfrm>
            <a:off x="594422" y="-63965"/>
            <a:ext cx="90435" cy="6985931"/>
          </a:xfrm>
          <a:prstGeom prst="rect">
            <a:avLst/>
          </a:prstGeom>
          <a:solidFill>
            <a:srgbClr val="909FD4"/>
          </a:solidFill>
          <a:ln>
            <a:solidFill>
              <a:srgbClr val="909F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528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CEE21166-4746-C4EF-ED86-6D6A2033F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4" t="14832" b="10998"/>
          <a:stretch/>
        </p:blipFill>
        <p:spPr>
          <a:xfrm>
            <a:off x="-100013" y="-63965"/>
            <a:ext cx="6396042" cy="698593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06E95BF-93DC-3EF1-1B9C-7EEA29B44D85}"/>
              </a:ext>
            </a:extLst>
          </p:cNvPr>
          <p:cNvSpPr/>
          <p:nvPr userDrawn="1"/>
        </p:nvSpPr>
        <p:spPr>
          <a:xfrm>
            <a:off x="6096000" y="-63965"/>
            <a:ext cx="6148762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BEF9533-0CAD-29B2-52BC-CC538FE12649}"/>
              </a:ext>
            </a:extLst>
          </p:cNvPr>
          <p:cNvGrpSpPr/>
          <p:nvPr userDrawn="1"/>
        </p:nvGrpSpPr>
        <p:grpSpPr>
          <a:xfrm>
            <a:off x="9848104" y="-63965"/>
            <a:ext cx="2396658" cy="764053"/>
            <a:chOff x="9705226" y="6414247"/>
            <a:chExt cx="2396658" cy="507718"/>
          </a:xfrm>
          <a:solidFill>
            <a:schemeClr val="bg1"/>
          </a:solidFill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6A9D1AF-19F0-DD5D-5DA5-385419377F01}"/>
                </a:ext>
              </a:extLst>
            </p:cNvPr>
            <p:cNvSpPr/>
            <p:nvPr userDrawn="1"/>
          </p:nvSpPr>
          <p:spPr>
            <a:xfrm flipH="1">
              <a:off x="9705226" y="6414247"/>
              <a:ext cx="457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E6AA1754-C133-2B92-4C7F-4AB106224244}"/>
                </a:ext>
              </a:extLst>
            </p:cNvPr>
            <p:cNvSpPr/>
            <p:nvPr userDrawn="1"/>
          </p:nvSpPr>
          <p:spPr>
            <a:xfrm flipH="1">
              <a:off x="9869551" y="6414247"/>
              <a:ext cx="57651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925055F-B220-8D44-0379-7B19DFB8AC5B}"/>
                </a:ext>
              </a:extLst>
            </p:cNvPr>
            <p:cNvSpPr/>
            <p:nvPr userDrawn="1"/>
          </p:nvSpPr>
          <p:spPr>
            <a:xfrm flipH="1">
              <a:off x="10050447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D6358A4-CA38-C986-AF84-2092C6B1E9ED}"/>
                </a:ext>
              </a:extLst>
            </p:cNvPr>
            <p:cNvSpPr/>
            <p:nvPr userDrawn="1"/>
          </p:nvSpPr>
          <p:spPr>
            <a:xfrm flipH="1">
              <a:off x="10226701" y="6414247"/>
              <a:ext cx="59635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D0862FCB-AFEF-4D63-172C-FEB8AC2E9A68}"/>
                </a:ext>
              </a:extLst>
            </p:cNvPr>
            <p:cNvSpPr/>
            <p:nvPr userDrawn="1"/>
          </p:nvSpPr>
          <p:spPr>
            <a:xfrm flipH="1">
              <a:off x="10402954" y="6414247"/>
              <a:ext cx="6891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3842C74-310C-BF6A-D73F-95A948338A3C}"/>
                </a:ext>
              </a:extLst>
            </p:cNvPr>
            <p:cNvSpPr/>
            <p:nvPr userDrawn="1"/>
          </p:nvSpPr>
          <p:spPr>
            <a:xfrm flipH="1">
              <a:off x="10567280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1D8D0-3230-9AC8-6358-975B3E8E8294}"/>
                </a:ext>
              </a:extLst>
            </p:cNvPr>
            <p:cNvSpPr/>
            <p:nvPr userDrawn="1"/>
          </p:nvSpPr>
          <p:spPr>
            <a:xfrm flipH="1">
              <a:off x="10748831" y="6414247"/>
              <a:ext cx="87467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492F803-422C-129E-E992-B612C25DFE7D}"/>
                </a:ext>
              </a:extLst>
            </p:cNvPr>
            <p:cNvSpPr/>
            <p:nvPr userDrawn="1"/>
          </p:nvSpPr>
          <p:spPr>
            <a:xfrm flipH="1">
              <a:off x="10923759" y="6414247"/>
              <a:ext cx="96748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D712FCB9-88B8-8D2E-E7EE-AEBB9D8FC14C}"/>
                </a:ext>
              </a:extLst>
            </p:cNvPr>
            <p:cNvSpPr/>
            <p:nvPr userDrawn="1"/>
          </p:nvSpPr>
          <p:spPr>
            <a:xfrm flipH="1">
              <a:off x="11091723" y="6414247"/>
              <a:ext cx="10371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1B06EFFD-E43A-2C91-C532-5612E4B0F5E6}"/>
                </a:ext>
              </a:extLst>
            </p:cNvPr>
            <p:cNvSpPr/>
            <p:nvPr userDrawn="1"/>
          </p:nvSpPr>
          <p:spPr>
            <a:xfrm flipH="1">
              <a:off x="11266653" y="6414247"/>
              <a:ext cx="111664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519C26C-0915-8E2D-CA19-25FEAD834889}"/>
                </a:ext>
              </a:extLst>
            </p:cNvPr>
            <p:cNvSpPr/>
            <p:nvPr userDrawn="1"/>
          </p:nvSpPr>
          <p:spPr>
            <a:xfrm flipH="1">
              <a:off x="11441593" y="6414247"/>
              <a:ext cx="119603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2FC3DCA-8CFD-223C-E77A-ABC3A334CBB0}"/>
                </a:ext>
              </a:extLst>
            </p:cNvPr>
            <p:cNvSpPr/>
            <p:nvPr userDrawn="1"/>
          </p:nvSpPr>
          <p:spPr>
            <a:xfrm flipH="1">
              <a:off x="11616855" y="6414247"/>
              <a:ext cx="12721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ED5E2350-8341-30FE-B8F6-ED211D86AE44}"/>
                </a:ext>
              </a:extLst>
            </p:cNvPr>
            <p:cNvSpPr/>
            <p:nvPr userDrawn="1"/>
          </p:nvSpPr>
          <p:spPr>
            <a:xfrm flipH="1">
              <a:off x="11791784" y="6414247"/>
              <a:ext cx="130200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79752899-BA4E-FCF8-EAB9-D4FB44DF16B3}"/>
                </a:ext>
              </a:extLst>
            </p:cNvPr>
            <p:cNvSpPr/>
            <p:nvPr userDrawn="1"/>
          </p:nvSpPr>
          <p:spPr>
            <a:xfrm flipH="1">
              <a:off x="11962905" y="6414247"/>
              <a:ext cx="138979" cy="5077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8888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16DF0C-2A6D-BA73-3426-6410F6C255A0}"/>
              </a:ext>
            </a:extLst>
          </p:cNvPr>
          <p:cNvSpPr/>
          <p:nvPr userDrawn="1"/>
        </p:nvSpPr>
        <p:spPr>
          <a:xfrm>
            <a:off x="86244" y="-63965"/>
            <a:ext cx="12105756" cy="69859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FD0116D-A700-F242-CBB5-57CA0C183657}"/>
              </a:ext>
            </a:extLst>
          </p:cNvPr>
          <p:cNvSpPr/>
          <p:nvPr userDrawn="1"/>
        </p:nvSpPr>
        <p:spPr>
          <a:xfrm flipH="1">
            <a:off x="984894" y="-63965"/>
            <a:ext cx="224413" cy="6985931"/>
          </a:xfrm>
          <a:prstGeom prst="rect">
            <a:avLst/>
          </a:prstGeom>
          <a:solidFill>
            <a:srgbClr val="909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D5295A8-1D9D-7BED-9DA9-626C2D0BD258}"/>
              </a:ext>
            </a:extLst>
          </p:cNvPr>
          <p:cNvSpPr/>
          <p:nvPr userDrawn="1"/>
        </p:nvSpPr>
        <p:spPr>
          <a:xfrm>
            <a:off x="11996163" y="-63965"/>
            <a:ext cx="22441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002060"/>
              </a:solidFill>
            </a:endParaRPr>
          </a:p>
          <a:p>
            <a:pPr algn="ctr"/>
            <a:endParaRPr lang="es-PE" dirty="0">
              <a:solidFill>
                <a:srgbClr val="002060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E087DE4-92D3-90D3-E162-943AF8928C81}"/>
              </a:ext>
            </a:extLst>
          </p:cNvPr>
          <p:cNvSpPr/>
          <p:nvPr userDrawn="1"/>
        </p:nvSpPr>
        <p:spPr>
          <a:xfrm>
            <a:off x="-28577" y="-63965"/>
            <a:ext cx="1123063" cy="698593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0661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Un par de personas de pie&#10;&#10;Descripción generada automáticamente con confianza baja">
            <a:extLst>
              <a:ext uri="{FF2B5EF4-FFF2-40B4-BE49-F238E27FC236}">
                <a16:creationId xmlns:a16="http://schemas.microsoft.com/office/drawing/2014/main" id="{9AD09B28-3566-70E7-79C1-C48F7A1683CC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-57593"/>
            <a:ext cx="6973185" cy="6973185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824CEDA-9D6A-45B7-C800-85DADF0B462C}"/>
              </a:ext>
            </a:extLst>
          </p:cNvPr>
          <p:cNvGrpSpPr/>
          <p:nvPr userDrawn="1"/>
        </p:nvGrpSpPr>
        <p:grpSpPr>
          <a:xfrm>
            <a:off x="-71021" y="-57592"/>
            <a:ext cx="12306309" cy="6973185"/>
            <a:chOff x="-71021" y="-57592"/>
            <a:chExt cx="12306309" cy="6973185"/>
          </a:xfrm>
          <a:solidFill>
            <a:srgbClr val="6C0E10"/>
          </a:solidFill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FF3C321-DDAA-8D7F-66EA-2E5381C2CB59}"/>
                </a:ext>
              </a:extLst>
            </p:cNvPr>
            <p:cNvSpPr/>
            <p:nvPr userDrawn="1"/>
          </p:nvSpPr>
          <p:spPr>
            <a:xfrm>
              <a:off x="-71021" y="-57592"/>
              <a:ext cx="4685884" cy="697318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dirty="0"/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1247B701-3553-1155-24CF-D33F0DD1560B}"/>
                </a:ext>
              </a:extLst>
            </p:cNvPr>
            <p:cNvGrpSpPr/>
            <p:nvPr userDrawn="1"/>
          </p:nvGrpSpPr>
          <p:grpSpPr>
            <a:xfrm>
              <a:off x="11556400" y="-57592"/>
              <a:ext cx="678888" cy="6973185"/>
              <a:chOff x="11556400" y="-3"/>
              <a:chExt cx="678888" cy="6973185"/>
            </a:xfrm>
            <a:grpFill/>
          </p:grpSpPr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66CF87F-D194-EF64-DA20-8D97BB9C226D}"/>
                  </a:ext>
                </a:extLst>
              </p:cNvPr>
              <p:cNvSpPr/>
              <p:nvPr userDrawn="1"/>
            </p:nvSpPr>
            <p:spPr>
              <a:xfrm>
                <a:off x="11556400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FAB0985C-48AC-1C77-D067-07309D114ED8}"/>
                  </a:ext>
                </a:extLst>
              </p:cNvPr>
              <p:cNvSpPr/>
              <p:nvPr userDrawn="1"/>
            </p:nvSpPr>
            <p:spPr>
              <a:xfrm>
                <a:off x="11698424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3E2AB4-64AA-8A71-B9DC-46AF3776CF5F}"/>
                  </a:ext>
                </a:extLst>
              </p:cNvPr>
              <p:cNvSpPr/>
              <p:nvPr userDrawn="1"/>
            </p:nvSpPr>
            <p:spPr>
              <a:xfrm>
                <a:off x="11828288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7103CD3-498F-BE62-21B1-70F85C8077EA}"/>
                  </a:ext>
                </a:extLst>
              </p:cNvPr>
              <p:cNvSpPr/>
              <p:nvPr userDrawn="1"/>
            </p:nvSpPr>
            <p:spPr>
              <a:xfrm>
                <a:off x="11977331" y="-3"/>
                <a:ext cx="86576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9D33389-01F3-27C7-97BE-E664B42AACE7}"/>
                  </a:ext>
                </a:extLst>
              </p:cNvPr>
              <p:cNvSpPr/>
              <p:nvPr userDrawn="1"/>
            </p:nvSpPr>
            <p:spPr>
              <a:xfrm>
                <a:off x="12100176" y="-3"/>
                <a:ext cx="135112" cy="697318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94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2" r:id="rId12"/>
    <p:sldLayoutId id="2147483661" r:id="rId13"/>
    <p:sldLayoutId id="2147483659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zpLwEK7HKo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173452-1854-A55F-B75E-E3C6989B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9" y="702505"/>
            <a:ext cx="1540064" cy="469651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3EA202D7-D504-869D-A913-13E96377AEB9}"/>
              </a:ext>
            </a:extLst>
          </p:cNvPr>
          <p:cNvCxnSpPr>
            <a:cxnSpLocks/>
          </p:cNvCxnSpPr>
          <p:nvPr/>
        </p:nvCxnSpPr>
        <p:spPr>
          <a:xfrm>
            <a:off x="2471736" y="565855"/>
            <a:ext cx="0" cy="742950"/>
          </a:xfrm>
          <a:prstGeom prst="straightConnector1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E7B31ACF-9798-647A-AD39-6BD6725FE105}"/>
              </a:ext>
            </a:extLst>
          </p:cNvPr>
          <p:cNvSpPr txBox="1"/>
          <p:nvPr/>
        </p:nvSpPr>
        <p:spPr>
          <a:xfrm>
            <a:off x="2613494" y="675720"/>
            <a:ext cx="15694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Programa de Ingeniería de Sistemas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2C519D-1FDE-7580-3CDA-7174DC79780E}"/>
              </a:ext>
            </a:extLst>
          </p:cNvPr>
          <p:cNvSpPr txBox="1"/>
          <p:nvPr/>
        </p:nvSpPr>
        <p:spPr>
          <a:xfrm>
            <a:off x="315409" y="1753607"/>
            <a:ext cx="3980687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Tecnología de la Información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582A60-C8C7-93E7-19C1-0C126BC1729B}"/>
              </a:ext>
            </a:extLst>
          </p:cNvPr>
          <p:cNvSpPr txBox="1"/>
          <p:nvPr/>
        </p:nvSpPr>
        <p:spPr>
          <a:xfrm>
            <a:off x="259367" y="3996897"/>
            <a:ext cx="156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04384F0-A790-6E10-1FBA-C131985987D4}"/>
              </a:ext>
            </a:extLst>
          </p:cNvPr>
          <p:cNvSpPr txBox="1"/>
          <p:nvPr/>
        </p:nvSpPr>
        <p:spPr>
          <a:xfrm>
            <a:off x="264355" y="4701305"/>
            <a:ext cx="398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Tema:</a:t>
            </a:r>
          </a:p>
          <a:p>
            <a:pPr algn="just"/>
            <a:r>
              <a:rPr lang="es-ES" sz="1800" dirty="0">
                <a:solidFill>
                  <a:schemeClr val="bg1"/>
                </a:solidFill>
                <a:effectLst/>
                <a:latin typeface="Garamond" panose="02020404030301010803" pitchFamily="18" charset="0"/>
                <a:ea typeface="Garamond" panose="02020404030301010803" pitchFamily="18" charset="0"/>
                <a:cs typeface="Garamond" panose="02020404030301010803" pitchFamily="18" charset="0"/>
              </a:rPr>
              <a:t>Organización empresarial. </a:t>
            </a:r>
            <a:endParaRPr lang="es-ES_tradn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4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 idx="4294967295"/>
          </p:nvPr>
        </p:nvSpPr>
        <p:spPr>
          <a:xfrm>
            <a:off x="1384917" y="856280"/>
            <a:ext cx="11314113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empresa y tipos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1" descr="Interfaz de usuario gráfica, Sitio web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4570" t="30308" r="26225" b="16291"/>
          <a:stretch/>
        </p:blipFill>
        <p:spPr>
          <a:xfrm>
            <a:off x="3517659" y="1783538"/>
            <a:ext cx="6473067" cy="39261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D4BC380-D870-5C30-262C-2391944B630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 idx="4294967295"/>
          </p:nvPr>
        </p:nvSpPr>
        <p:spPr>
          <a:xfrm>
            <a:off x="1810043" y="107330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empresa y tipos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2" descr="Interfaz de usuario gráfica, 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3368" t="33429" r="25109" b="14571"/>
          <a:stretch/>
        </p:blipFill>
        <p:spPr>
          <a:xfrm>
            <a:off x="2830974" y="1779289"/>
            <a:ext cx="7395084" cy="37151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407425B-4250-3DEF-3A00-0F7E0F407FB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 idx="4294967295"/>
          </p:nvPr>
        </p:nvSpPr>
        <p:spPr>
          <a:xfrm>
            <a:off x="1322773" y="802367"/>
            <a:ext cx="11315700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empresa y tipos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3" descr="Interfaz de usuario gráfica, Texto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9104" t="29442" r="27686" b="22574"/>
          <a:stretch/>
        </p:blipFill>
        <p:spPr>
          <a:xfrm>
            <a:off x="3663698" y="1509205"/>
            <a:ext cx="7282759" cy="386798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080E600-798F-F7D7-9F1B-61A8C6E80DC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 idx="4294967295"/>
          </p:nvPr>
        </p:nvSpPr>
        <p:spPr>
          <a:xfrm>
            <a:off x="1491449" y="888153"/>
            <a:ext cx="113157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empresa y tipos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4" descr="Interfaz de usuario gráfica, Texto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7346" t="36711" r="28576" b="13213"/>
          <a:stretch/>
        </p:blipFill>
        <p:spPr>
          <a:xfrm>
            <a:off x="4009797" y="1593796"/>
            <a:ext cx="6700603" cy="39574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DF0BC1A-AA1B-9F22-5F6E-0B63FE41BB41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5"/>
          <p:cNvGrpSpPr/>
          <p:nvPr/>
        </p:nvGrpSpPr>
        <p:grpSpPr>
          <a:xfrm>
            <a:off x="4293866" y="413933"/>
            <a:ext cx="4673600" cy="612775"/>
            <a:chOff x="1220" y="460"/>
            <a:chExt cx="2718" cy="386"/>
          </a:xfrm>
        </p:grpSpPr>
        <p:sp>
          <p:nvSpPr>
            <p:cNvPr id="184" name="Google Shape;184;p25"/>
            <p:cNvSpPr/>
            <p:nvPr/>
          </p:nvSpPr>
          <p:spPr>
            <a:xfrm>
              <a:off x="1264" y="504"/>
              <a:ext cx="2674" cy="34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1220" y="460"/>
              <a:ext cx="2666" cy="334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1384" y="509"/>
              <a:ext cx="2407" cy="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lang="es-ES" sz="24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ESCENARIO COMPETITIVO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87" name="Google Shape;187;p25"/>
          <p:cNvGrpSpPr/>
          <p:nvPr/>
        </p:nvGrpSpPr>
        <p:grpSpPr>
          <a:xfrm>
            <a:off x="2751586" y="3661958"/>
            <a:ext cx="1479550" cy="665162"/>
            <a:chOff x="445" y="2215"/>
            <a:chExt cx="860" cy="419"/>
          </a:xfrm>
        </p:grpSpPr>
        <p:sp>
          <p:nvSpPr>
            <p:cNvPr id="188" name="Google Shape;188;p25"/>
            <p:cNvSpPr/>
            <p:nvPr/>
          </p:nvSpPr>
          <p:spPr>
            <a:xfrm>
              <a:off x="445" y="2215"/>
              <a:ext cx="860" cy="419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631" y="2248"/>
              <a:ext cx="517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MERCADO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527" y="2363"/>
              <a:ext cx="725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PROVEEDORES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565" y="2478"/>
              <a:ext cx="647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NACIONALES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92" name="Google Shape;192;p25"/>
          <p:cNvGrpSpPr/>
          <p:nvPr/>
        </p:nvGrpSpPr>
        <p:grpSpPr>
          <a:xfrm>
            <a:off x="8669786" y="5322483"/>
            <a:ext cx="1554163" cy="596900"/>
            <a:chOff x="3886" y="3261"/>
            <a:chExt cx="904" cy="376"/>
          </a:xfrm>
        </p:grpSpPr>
        <p:sp>
          <p:nvSpPr>
            <p:cNvPr id="193" name="Google Shape;193;p25"/>
            <p:cNvSpPr/>
            <p:nvPr/>
          </p:nvSpPr>
          <p:spPr>
            <a:xfrm>
              <a:off x="3886" y="3261"/>
              <a:ext cx="904" cy="376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4104" y="3330"/>
              <a:ext cx="496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ENTORNO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3942" y="3445"/>
              <a:ext cx="817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INTERNACIONAL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96" name="Google Shape;196;p25"/>
          <p:cNvGrpSpPr/>
          <p:nvPr/>
        </p:nvGrpSpPr>
        <p:grpSpPr>
          <a:xfrm>
            <a:off x="8885686" y="1882370"/>
            <a:ext cx="1127125" cy="1643063"/>
            <a:chOff x="4012" y="1094"/>
            <a:chExt cx="655" cy="1035"/>
          </a:xfrm>
        </p:grpSpPr>
        <p:sp>
          <p:nvSpPr>
            <p:cNvPr id="197" name="Google Shape;197;p25"/>
            <p:cNvSpPr/>
            <p:nvPr/>
          </p:nvSpPr>
          <p:spPr>
            <a:xfrm>
              <a:off x="4012" y="1094"/>
              <a:ext cx="536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INFLUENCIA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25"/>
            <p:cNvCxnSpPr/>
            <p:nvPr/>
          </p:nvCxnSpPr>
          <p:spPr>
            <a:xfrm>
              <a:off x="4015" y="1191"/>
              <a:ext cx="576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9" name="Google Shape;199;p25"/>
            <p:cNvSpPr/>
            <p:nvPr/>
          </p:nvSpPr>
          <p:spPr>
            <a:xfrm>
              <a:off x="4587" y="1094"/>
              <a:ext cx="29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4012" y="1324"/>
              <a:ext cx="551" cy="1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POLITICA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4012" y="1554"/>
              <a:ext cx="335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SOCIAL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012" y="1784"/>
              <a:ext cx="655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TECNOLOGICA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012" y="2014"/>
              <a:ext cx="551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ECONOMICA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25"/>
          <p:cNvGrpSpPr/>
          <p:nvPr/>
        </p:nvGrpSpPr>
        <p:grpSpPr>
          <a:xfrm>
            <a:off x="6302824" y="1663295"/>
            <a:ext cx="1404937" cy="498475"/>
            <a:chOff x="2510" y="956"/>
            <a:chExt cx="817" cy="314"/>
          </a:xfrm>
        </p:grpSpPr>
        <p:sp>
          <p:nvSpPr>
            <p:cNvPr id="205" name="Google Shape;205;p25"/>
            <p:cNvSpPr/>
            <p:nvPr/>
          </p:nvSpPr>
          <p:spPr>
            <a:xfrm>
              <a:off x="2510" y="956"/>
              <a:ext cx="817" cy="314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2685" y="994"/>
              <a:ext cx="496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ENTORNO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2664" y="1109"/>
              <a:ext cx="535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NACIONAL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08" name="Google Shape;208;p25"/>
          <p:cNvGrpSpPr/>
          <p:nvPr/>
        </p:nvGrpSpPr>
        <p:grpSpPr>
          <a:xfrm>
            <a:off x="6450461" y="2668183"/>
            <a:ext cx="1331913" cy="671512"/>
            <a:chOff x="2596" y="1589"/>
            <a:chExt cx="774" cy="423"/>
          </a:xfrm>
        </p:grpSpPr>
        <p:sp>
          <p:nvSpPr>
            <p:cNvPr id="209" name="Google Shape;209;p25"/>
            <p:cNvSpPr/>
            <p:nvPr/>
          </p:nvSpPr>
          <p:spPr>
            <a:xfrm>
              <a:off x="2596" y="1589"/>
              <a:ext cx="774" cy="423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2739" y="1624"/>
              <a:ext cx="517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MERCADO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2753" y="1739"/>
              <a:ext cx="489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CLIENTES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2673" y="1854"/>
              <a:ext cx="647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NACIONALES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4454974" y="1753783"/>
            <a:ext cx="1330325" cy="436562"/>
            <a:chOff x="1435" y="1013"/>
            <a:chExt cx="774" cy="275"/>
          </a:xfrm>
        </p:grpSpPr>
        <p:sp>
          <p:nvSpPr>
            <p:cNvPr id="214" name="Google Shape;214;p25"/>
            <p:cNvSpPr/>
            <p:nvPr/>
          </p:nvSpPr>
          <p:spPr>
            <a:xfrm>
              <a:off x="1435" y="1013"/>
              <a:ext cx="774" cy="275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1570" y="1089"/>
              <a:ext cx="532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GOBIERNO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2899224" y="2845983"/>
            <a:ext cx="1257300" cy="434975"/>
            <a:chOff x="531" y="1701"/>
            <a:chExt cx="731" cy="274"/>
          </a:xfrm>
        </p:grpSpPr>
        <p:sp>
          <p:nvSpPr>
            <p:cNvPr id="217" name="Google Shape;217;p25"/>
            <p:cNvSpPr/>
            <p:nvPr/>
          </p:nvSpPr>
          <p:spPr>
            <a:xfrm>
              <a:off x="531" y="1701"/>
              <a:ext cx="731" cy="274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547" y="1717"/>
              <a:ext cx="699" cy="2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671" y="1776"/>
              <a:ext cx="480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EMPRESA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0" name="Google Shape;220;p25"/>
          <p:cNvGrpSpPr/>
          <p:nvPr/>
        </p:nvGrpSpPr>
        <p:grpSpPr>
          <a:xfrm>
            <a:off x="5342386" y="3592108"/>
            <a:ext cx="1554163" cy="944562"/>
            <a:chOff x="1951" y="2171"/>
            <a:chExt cx="904" cy="595"/>
          </a:xfrm>
        </p:grpSpPr>
        <p:sp>
          <p:nvSpPr>
            <p:cNvPr id="221" name="Google Shape;221;p25"/>
            <p:cNvSpPr/>
            <p:nvPr/>
          </p:nvSpPr>
          <p:spPr>
            <a:xfrm>
              <a:off x="1951" y="2171"/>
              <a:ext cx="904" cy="588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2011" y="2174"/>
              <a:ext cx="719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COMPETENCIA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2011" y="2289"/>
              <a:ext cx="381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LOCAL: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2011" y="2404"/>
              <a:ext cx="481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ACTUAL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2011" y="2519"/>
              <a:ext cx="695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INGRESANTE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2011" y="2634"/>
              <a:ext cx="668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SUSTITUTOS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7" name="Google Shape;227;p25"/>
          <p:cNvGrpSpPr/>
          <p:nvPr/>
        </p:nvGrpSpPr>
        <p:grpSpPr>
          <a:xfrm>
            <a:off x="6450461" y="5582833"/>
            <a:ext cx="1554163" cy="944562"/>
            <a:chOff x="2596" y="3425"/>
            <a:chExt cx="903" cy="595"/>
          </a:xfrm>
        </p:grpSpPr>
        <p:sp>
          <p:nvSpPr>
            <p:cNvPr id="228" name="Google Shape;228;p25"/>
            <p:cNvSpPr/>
            <p:nvPr/>
          </p:nvSpPr>
          <p:spPr>
            <a:xfrm>
              <a:off x="2596" y="3425"/>
              <a:ext cx="903" cy="588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2656" y="3428"/>
              <a:ext cx="719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COMPETENCIA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2656" y="3543"/>
              <a:ext cx="516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FORANEA: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2656" y="3658"/>
              <a:ext cx="481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ACTUAL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2656" y="3773"/>
              <a:ext cx="695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INGRESANTE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2656" y="3888"/>
              <a:ext cx="668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SUSTITUTOS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4" name="Google Shape;234;p25"/>
          <p:cNvSpPr/>
          <p:nvPr/>
        </p:nvSpPr>
        <p:spPr>
          <a:xfrm>
            <a:off x="2603949" y="1537883"/>
            <a:ext cx="6291262" cy="4106862"/>
          </a:xfrm>
          <a:custGeom>
            <a:avLst/>
            <a:gdLst/>
            <a:ahLst/>
            <a:cxnLst/>
            <a:rect l="l" t="t" r="r" b="b"/>
            <a:pathLst>
              <a:path w="21606" h="21608" fill="none" extrusionOk="0">
                <a:moveTo>
                  <a:pt x="21605" y="0"/>
                </a:moveTo>
                <a:cubicBezTo>
                  <a:pt x="21605" y="2"/>
                  <a:pt x="21606" y="5"/>
                  <a:pt x="21606" y="8"/>
                </a:cubicBezTo>
                <a:cubicBezTo>
                  <a:pt x="21606" y="11937"/>
                  <a:pt x="11935" y="21608"/>
                  <a:pt x="6" y="21608"/>
                </a:cubicBezTo>
                <a:cubicBezTo>
                  <a:pt x="4" y="21608"/>
                  <a:pt x="2" y="21607"/>
                  <a:pt x="0" y="21607"/>
                </a:cubicBezTo>
              </a:path>
              <a:path w="21606" h="21608" extrusionOk="0">
                <a:moveTo>
                  <a:pt x="21605" y="0"/>
                </a:moveTo>
                <a:cubicBezTo>
                  <a:pt x="21605" y="2"/>
                  <a:pt x="21606" y="5"/>
                  <a:pt x="21606" y="8"/>
                </a:cubicBezTo>
                <a:cubicBezTo>
                  <a:pt x="21606" y="11937"/>
                  <a:pt x="11935" y="21608"/>
                  <a:pt x="6" y="21608"/>
                </a:cubicBezTo>
                <a:cubicBezTo>
                  <a:pt x="4" y="21608"/>
                  <a:pt x="2" y="21607"/>
                  <a:pt x="0" y="21607"/>
                </a:cubicBezTo>
                <a:lnTo>
                  <a:pt x="6" y="8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5" name="Google Shape;235;p25"/>
          <p:cNvGrpSpPr/>
          <p:nvPr/>
        </p:nvGrpSpPr>
        <p:grpSpPr>
          <a:xfrm>
            <a:off x="3486599" y="2120495"/>
            <a:ext cx="1187450" cy="719138"/>
            <a:chOff x="872" y="1244"/>
            <a:chExt cx="691" cy="453"/>
          </a:xfrm>
        </p:grpSpPr>
        <p:sp>
          <p:nvSpPr>
            <p:cNvPr id="236" name="Google Shape;236;p25"/>
            <p:cNvSpPr/>
            <p:nvPr/>
          </p:nvSpPr>
          <p:spPr>
            <a:xfrm>
              <a:off x="1539" y="1244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3"/>
                  </a:moveTo>
                  <a:lnTo>
                    <a:pt x="16" y="0"/>
                  </a:lnTo>
                  <a:lnTo>
                    <a:pt x="0" y="11"/>
                  </a:lnTo>
                  <a:lnTo>
                    <a:pt x="8" y="23"/>
                  </a:lnTo>
                  <a:lnTo>
                    <a:pt x="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1475" y="1286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2"/>
                  </a:moveTo>
                  <a:lnTo>
                    <a:pt x="16" y="0"/>
                  </a:lnTo>
                  <a:lnTo>
                    <a:pt x="0" y="10"/>
                  </a:lnTo>
                  <a:lnTo>
                    <a:pt x="8" y="23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411" y="1327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3"/>
                  </a:moveTo>
                  <a:lnTo>
                    <a:pt x="16" y="0"/>
                  </a:lnTo>
                  <a:lnTo>
                    <a:pt x="0" y="10"/>
                  </a:lnTo>
                  <a:lnTo>
                    <a:pt x="8" y="23"/>
                  </a:lnTo>
                  <a:lnTo>
                    <a:pt x="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347" y="1368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3"/>
                  </a:moveTo>
                  <a:lnTo>
                    <a:pt x="16" y="0"/>
                  </a:lnTo>
                  <a:lnTo>
                    <a:pt x="0" y="11"/>
                  </a:lnTo>
                  <a:lnTo>
                    <a:pt x="8" y="23"/>
                  </a:lnTo>
                  <a:lnTo>
                    <a:pt x="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283" y="1410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3"/>
                  </a:moveTo>
                  <a:lnTo>
                    <a:pt x="16" y="0"/>
                  </a:lnTo>
                  <a:lnTo>
                    <a:pt x="0" y="10"/>
                  </a:lnTo>
                  <a:lnTo>
                    <a:pt x="8" y="23"/>
                  </a:lnTo>
                  <a:lnTo>
                    <a:pt x="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1219" y="1451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3"/>
                  </a:moveTo>
                  <a:lnTo>
                    <a:pt x="16" y="0"/>
                  </a:lnTo>
                  <a:lnTo>
                    <a:pt x="0" y="11"/>
                  </a:lnTo>
                  <a:lnTo>
                    <a:pt x="8" y="23"/>
                  </a:lnTo>
                  <a:lnTo>
                    <a:pt x="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1155" y="1493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2"/>
                  </a:moveTo>
                  <a:lnTo>
                    <a:pt x="16" y="0"/>
                  </a:lnTo>
                  <a:lnTo>
                    <a:pt x="0" y="10"/>
                  </a:lnTo>
                  <a:lnTo>
                    <a:pt x="8" y="23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1091" y="1534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3"/>
                  </a:moveTo>
                  <a:lnTo>
                    <a:pt x="16" y="0"/>
                  </a:lnTo>
                  <a:lnTo>
                    <a:pt x="0" y="11"/>
                  </a:lnTo>
                  <a:lnTo>
                    <a:pt x="8" y="23"/>
                  </a:lnTo>
                  <a:lnTo>
                    <a:pt x="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1027" y="1576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2"/>
                  </a:moveTo>
                  <a:lnTo>
                    <a:pt x="16" y="0"/>
                  </a:lnTo>
                  <a:lnTo>
                    <a:pt x="0" y="10"/>
                  </a:lnTo>
                  <a:lnTo>
                    <a:pt x="8" y="23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963" y="1617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3"/>
                  </a:moveTo>
                  <a:lnTo>
                    <a:pt x="16" y="0"/>
                  </a:lnTo>
                  <a:lnTo>
                    <a:pt x="0" y="10"/>
                  </a:lnTo>
                  <a:lnTo>
                    <a:pt x="8" y="23"/>
                  </a:lnTo>
                  <a:lnTo>
                    <a:pt x="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899" y="1658"/>
              <a:ext cx="24" cy="23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4" y="13"/>
                  </a:moveTo>
                  <a:lnTo>
                    <a:pt x="16" y="0"/>
                  </a:lnTo>
                  <a:lnTo>
                    <a:pt x="0" y="11"/>
                  </a:lnTo>
                  <a:lnTo>
                    <a:pt x="8" y="23"/>
                  </a:lnTo>
                  <a:lnTo>
                    <a:pt x="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872" y="1584"/>
              <a:ext cx="143" cy="112"/>
            </a:xfrm>
            <a:custGeom>
              <a:avLst/>
              <a:gdLst/>
              <a:ahLst/>
              <a:cxnLst/>
              <a:rect l="l" t="t" r="r" b="b"/>
              <a:pathLst>
                <a:path w="143" h="112" extrusionOk="0">
                  <a:moveTo>
                    <a:pt x="0" y="112"/>
                  </a:moveTo>
                  <a:lnTo>
                    <a:pt x="143" y="69"/>
                  </a:lnTo>
                  <a:lnTo>
                    <a:pt x="97" y="0"/>
                  </a:lnTo>
                  <a:lnTo>
                    <a:pt x="0" y="112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872" y="1584"/>
              <a:ext cx="144" cy="113"/>
            </a:xfrm>
            <a:custGeom>
              <a:avLst/>
              <a:gdLst/>
              <a:ahLst/>
              <a:cxnLst/>
              <a:rect l="l" t="t" r="r" b="b"/>
              <a:pathLst>
                <a:path w="144" h="113" extrusionOk="0">
                  <a:moveTo>
                    <a:pt x="0" y="113"/>
                  </a:moveTo>
                  <a:lnTo>
                    <a:pt x="144" y="70"/>
                  </a:lnTo>
                  <a:lnTo>
                    <a:pt x="98" y="0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25"/>
          <p:cNvGrpSpPr/>
          <p:nvPr/>
        </p:nvGrpSpPr>
        <p:grpSpPr>
          <a:xfrm>
            <a:off x="3927924" y="2188758"/>
            <a:ext cx="1047750" cy="1500187"/>
            <a:chOff x="1129" y="1287"/>
            <a:chExt cx="609" cy="945"/>
          </a:xfrm>
        </p:grpSpPr>
        <p:sp>
          <p:nvSpPr>
            <p:cNvPr id="250" name="Google Shape;250;p25"/>
            <p:cNvSpPr/>
            <p:nvPr/>
          </p:nvSpPr>
          <p:spPr>
            <a:xfrm>
              <a:off x="1715" y="1287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3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1674" y="1351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2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1633" y="1415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2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1592" y="1479"/>
              <a:ext cx="22" cy="24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22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2" y="24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1550" y="1543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1" y="0"/>
                  </a:lnTo>
                  <a:lnTo>
                    <a:pt x="0" y="16"/>
                  </a:lnTo>
                  <a:lnTo>
                    <a:pt x="13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1509" y="1607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1" y="0"/>
                  </a:lnTo>
                  <a:lnTo>
                    <a:pt x="0" y="16"/>
                  </a:lnTo>
                  <a:lnTo>
                    <a:pt x="13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1468" y="1671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3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1427" y="1735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3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1386" y="1799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3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1345" y="1863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2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1304" y="1927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2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1263" y="1991"/>
              <a:ext cx="22" cy="24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22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2" y="24"/>
                  </a:lnTo>
                  <a:lnTo>
                    <a:pt x="22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1221" y="2055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1" y="0"/>
                  </a:lnTo>
                  <a:lnTo>
                    <a:pt x="0" y="16"/>
                  </a:lnTo>
                  <a:lnTo>
                    <a:pt x="13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1180" y="2119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1" y="0"/>
                  </a:lnTo>
                  <a:lnTo>
                    <a:pt x="0" y="16"/>
                  </a:lnTo>
                  <a:lnTo>
                    <a:pt x="13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1139" y="2183"/>
              <a:ext cx="23" cy="24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23" y="8"/>
                  </a:moveTo>
                  <a:lnTo>
                    <a:pt x="10" y="0"/>
                  </a:lnTo>
                  <a:lnTo>
                    <a:pt x="0" y="16"/>
                  </a:lnTo>
                  <a:lnTo>
                    <a:pt x="13" y="24"/>
                  </a:lnTo>
                  <a:lnTo>
                    <a:pt x="2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1129" y="2088"/>
              <a:ext cx="112" cy="143"/>
            </a:xfrm>
            <a:custGeom>
              <a:avLst/>
              <a:gdLst/>
              <a:ahLst/>
              <a:cxnLst/>
              <a:rect l="l" t="t" r="r" b="b"/>
              <a:pathLst>
                <a:path w="112" h="143" extrusionOk="0">
                  <a:moveTo>
                    <a:pt x="0" y="143"/>
                  </a:moveTo>
                  <a:lnTo>
                    <a:pt x="112" y="46"/>
                  </a:lnTo>
                  <a:lnTo>
                    <a:pt x="43" y="0"/>
                  </a:lnTo>
                  <a:lnTo>
                    <a:pt x="0" y="143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1129" y="2088"/>
              <a:ext cx="113" cy="144"/>
            </a:xfrm>
            <a:custGeom>
              <a:avLst/>
              <a:gdLst/>
              <a:ahLst/>
              <a:cxnLst/>
              <a:rect l="l" t="t" r="r" b="b"/>
              <a:pathLst>
                <a:path w="113" h="144" extrusionOk="0">
                  <a:moveTo>
                    <a:pt x="0" y="144"/>
                  </a:moveTo>
                  <a:lnTo>
                    <a:pt x="113" y="46"/>
                  </a:lnTo>
                  <a:lnTo>
                    <a:pt x="43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25"/>
          <p:cNvGrpSpPr/>
          <p:nvPr/>
        </p:nvGrpSpPr>
        <p:grpSpPr>
          <a:xfrm>
            <a:off x="5472561" y="2125258"/>
            <a:ext cx="971550" cy="801687"/>
            <a:chOff x="2027" y="1247"/>
            <a:chExt cx="565" cy="505"/>
          </a:xfrm>
        </p:grpSpPr>
        <p:sp>
          <p:nvSpPr>
            <p:cNvPr id="268" name="Google Shape;268;p25"/>
            <p:cNvSpPr/>
            <p:nvPr/>
          </p:nvSpPr>
          <p:spPr>
            <a:xfrm>
              <a:off x="2027" y="1247"/>
              <a:ext cx="26" cy="25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0" y="0"/>
                  </a:moveTo>
                  <a:lnTo>
                    <a:pt x="0" y="11"/>
                  </a:lnTo>
                  <a:lnTo>
                    <a:pt x="16" y="25"/>
                  </a:lnTo>
                  <a:lnTo>
                    <a:pt x="26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2091" y="130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0" y="0"/>
                  </a:moveTo>
                  <a:lnTo>
                    <a:pt x="0" y="11"/>
                  </a:lnTo>
                  <a:lnTo>
                    <a:pt x="16" y="26"/>
                  </a:lnTo>
                  <a:lnTo>
                    <a:pt x="26" y="1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2155" y="1362"/>
              <a:ext cx="26" cy="25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0" y="0"/>
                  </a:moveTo>
                  <a:lnTo>
                    <a:pt x="0" y="11"/>
                  </a:lnTo>
                  <a:lnTo>
                    <a:pt x="16" y="25"/>
                  </a:lnTo>
                  <a:lnTo>
                    <a:pt x="26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2219" y="1419"/>
              <a:ext cx="26" cy="25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0" y="0"/>
                  </a:moveTo>
                  <a:lnTo>
                    <a:pt x="0" y="11"/>
                  </a:lnTo>
                  <a:lnTo>
                    <a:pt x="16" y="25"/>
                  </a:lnTo>
                  <a:lnTo>
                    <a:pt x="26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2283" y="147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0" y="0"/>
                  </a:moveTo>
                  <a:lnTo>
                    <a:pt x="0" y="12"/>
                  </a:lnTo>
                  <a:lnTo>
                    <a:pt x="16" y="26"/>
                  </a:lnTo>
                  <a:lnTo>
                    <a:pt x="26" y="1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347" y="1534"/>
              <a:ext cx="26" cy="25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0" y="0"/>
                  </a:moveTo>
                  <a:lnTo>
                    <a:pt x="0" y="11"/>
                  </a:lnTo>
                  <a:lnTo>
                    <a:pt x="16" y="25"/>
                  </a:lnTo>
                  <a:lnTo>
                    <a:pt x="26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2411" y="1591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0" y="0"/>
                  </a:moveTo>
                  <a:lnTo>
                    <a:pt x="0" y="11"/>
                  </a:lnTo>
                  <a:lnTo>
                    <a:pt x="16" y="26"/>
                  </a:lnTo>
                  <a:lnTo>
                    <a:pt x="26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2475" y="164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0" y="0"/>
                  </a:moveTo>
                  <a:lnTo>
                    <a:pt x="0" y="12"/>
                  </a:lnTo>
                  <a:lnTo>
                    <a:pt x="16" y="26"/>
                  </a:lnTo>
                  <a:lnTo>
                    <a:pt x="26" y="15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2539" y="1706"/>
              <a:ext cx="26" cy="25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0" y="0"/>
                  </a:moveTo>
                  <a:lnTo>
                    <a:pt x="0" y="11"/>
                  </a:lnTo>
                  <a:lnTo>
                    <a:pt x="16" y="25"/>
                  </a:lnTo>
                  <a:lnTo>
                    <a:pt x="26" y="1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2457" y="1625"/>
              <a:ext cx="134" cy="126"/>
            </a:xfrm>
            <a:custGeom>
              <a:avLst/>
              <a:gdLst/>
              <a:ahLst/>
              <a:cxnLst/>
              <a:rect l="l" t="t" r="r" b="b"/>
              <a:pathLst>
                <a:path w="134" h="126" extrusionOk="0">
                  <a:moveTo>
                    <a:pt x="134" y="126"/>
                  </a:moveTo>
                  <a:lnTo>
                    <a:pt x="56" y="0"/>
                  </a:lnTo>
                  <a:lnTo>
                    <a:pt x="0" y="62"/>
                  </a:lnTo>
                  <a:lnTo>
                    <a:pt x="134" y="126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2457" y="1625"/>
              <a:ext cx="135" cy="127"/>
            </a:xfrm>
            <a:custGeom>
              <a:avLst/>
              <a:gdLst/>
              <a:ahLst/>
              <a:cxnLst/>
              <a:rect l="l" t="t" r="r" b="b"/>
              <a:pathLst>
                <a:path w="135" h="127" extrusionOk="0">
                  <a:moveTo>
                    <a:pt x="135" y="127"/>
                  </a:moveTo>
                  <a:lnTo>
                    <a:pt x="56" y="0"/>
                  </a:lnTo>
                  <a:lnTo>
                    <a:pt x="0" y="62"/>
                  </a:lnTo>
                  <a:lnTo>
                    <a:pt x="135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3411986" y="3276195"/>
            <a:ext cx="144463" cy="385763"/>
            <a:chOff x="829" y="1972"/>
            <a:chExt cx="84" cy="243"/>
          </a:xfrm>
        </p:grpSpPr>
        <p:cxnSp>
          <p:nvCxnSpPr>
            <p:cNvPr id="280" name="Google Shape;280;p25"/>
            <p:cNvCxnSpPr/>
            <p:nvPr/>
          </p:nvCxnSpPr>
          <p:spPr>
            <a:xfrm>
              <a:off x="871" y="2043"/>
              <a:ext cx="1" cy="172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1" name="Google Shape;281;p25"/>
            <p:cNvSpPr/>
            <p:nvPr/>
          </p:nvSpPr>
          <p:spPr>
            <a:xfrm>
              <a:off x="829" y="1972"/>
              <a:ext cx="83" cy="143"/>
            </a:xfrm>
            <a:custGeom>
              <a:avLst/>
              <a:gdLst/>
              <a:ahLst/>
              <a:cxnLst/>
              <a:rect l="l" t="t" r="r" b="b"/>
              <a:pathLst>
                <a:path w="83" h="143" extrusionOk="0">
                  <a:moveTo>
                    <a:pt x="42" y="0"/>
                  </a:moveTo>
                  <a:lnTo>
                    <a:pt x="0" y="143"/>
                  </a:lnTo>
                  <a:lnTo>
                    <a:pt x="83" y="143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829" y="1972"/>
              <a:ext cx="84" cy="144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42" y="0"/>
                  </a:moveTo>
                  <a:lnTo>
                    <a:pt x="0" y="144"/>
                  </a:lnTo>
                  <a:lnTo>
                    <a:pt x="84" y="14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4231136" y="3892145"/>
            <a:ext cx="1103313" cy="133350"/>
            <a:chOff x="1305" y="2360"/>
            <a:chExt cx="642" cy="84"/>
          </a:xfrm>
        </p:grpSpPr>
        <p:cxnSp>
          <p:nvCxnSpPr>
            <p:cNvPr id="284" name="Google Shape;284;p25"/>
            <p:cNvCxnSpPr/>
            <p:nvPr/>
          </p:nvCxnSpPr>
          <p:spPr>
            <a:xfrm>
              <a:off x="1305" y="2402"/>
              <a:ext cx="570" cy="1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" name="Google Shape;285;p25"/>
            <p:cNvSpPr/>
            <p:nvPr/>
          </p:nvSpPr>
          <p:spPr>
            <a:xfrm>
              <a:off x="1803" y="2360"/>
              <a:ext cx="143" cy="83"/>
            </a:xfrm>
            <a:custGeom>
              <a:avLst/>
              <a:gdLst/>
              <a:ahLst/>
              <a:cxnLst/>
              <a:rect l="l" t="t" r="r" b="b"/>
              <a:pathLst>
                <a:path w="143" h="83" extrusionOk="0">
                  <a:moveTo>
                    <a:pt x="143" y="42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43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803" y="2360"/>
              <a:ext cx="144" cy="84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144" y="42"/>
                  </a:moveTo>
                  <a:lnTo>
                    <a:pt x="0" y="0"/>
                  </a:lnTo>
                  <a:lnTo>
                    <a:pt x="0" y="84"/>
                  </a:lnTo>
                  <a:lnTo>
                    <a:pt x="144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p25"/>
          <p:cNvGrpSpPr/>
          <p:nvPr/>
        </p:nvGrpSpPr>
        <p:grpSpPr>
          <a:xfrm>
            <a:off x="7112449" y="3325408"/>
            <a:ext cx="144462" cy="2257425"/>
            <a:chOff x="2981" y="2003"/>
            <a:chExt cx="84" cy="1422"/>
          </a:xfrm>
        </p:grpSpPr>
        <p:cxnSp>
          <p:nvCxnSpPr>
            <p:cNvPr id="288" name="Google Shape;288;p25"/>
            <p:cNvCxnSpPr/>
            <p:nvPr/>
          </p:nvCxnSpPr>
          <p:spPr>
            <a:xfrm>
              <a:off x="3023" y="2074"/>
              <a:ext cx="1" cy="1351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9" name="Google Shape;289;p25"/>
            <p:cNvSpPr/>
            <p:nvPr/>
          </p:nvSpPr>
          <p:spPr>
            <a:xfrm>
              <a:off x="2981" y="2003"/>
              <a:ext cx="83" cy="143"/>
            </a:xfrm>
            <a:custGeom>
              <a:avLst/>
              <a:gdLst/>
              <a:ahLst/>
              <a:cxnLst/>
              <a:rect l="l" t="t" r="r" b="b"/>
              <a:pathLst>
                <a:path w="83" h="143" extrusionOk="0">
                  <a:moveTo>
                    <a:pt x="42" y="0"/>
                  </a:moveTo>
                  <a:lnTo>
                    <a:pt x="0" y="143"/>
                  </a:lnTo>
                  <a:lnTo>
                    <a:pt x="83" y="143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2981" y="2003"/>
              <a:ext cx="84" cy="144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42" y="0"/>
                  </a:moveTo>
                  <a:lnTo>
                    <a:pt x="0" y="144"/>
                  </a:lnTo>
                  <a:lnTo>
                    <a:pt x="84" y="14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25"/>
          <p:cNvGrpSpPr/>
          <p:nvPr/>
        </p:nvGrpSpPr>
        <p:grpSpPr>
          <a:xfrm>
            <a:off x="4156524" y="3022195"/>
            <a:ext cx="2287587" cy="133350"/>
            <a:chOff x="1262" y="1812"/>
            <a:chExt cx="1330" cy="84"/>
          </a:xfrm>
        </p:grpSpPr>
        <p:cxnSp>
          <p:nvCxnSpPr>
            <p:cNvPr id="292" name="Google Shape;292;p25"/>
            <p:cNvCxnSpPr/>
            <p:nvPr/>
          </p:nvCxnSpPr>
          <p:spPr>
            <a:xfrm>
              <a:off x="1262" y="1854"/>
              <a:ext cx="1258" cy="1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3" name="Google Shape;293;p25"/>
            <p:cNvSpPr/>
            <p:nvPr/>
          </p:nvSpPr>
          <p:spPr>
            <a:xfrm>
              <a:off x="2448" y="1812"/>
              <a:ext cx="143" cy="83"/>
            </a:xfrm>
            <a:custGeom>
              <a:avLst/>
              <a:gdLst/>
              <a:ahLst/>
              <a:cxnLst/>
              <a:rect l="l" t="t" r="r" b="b"/>
              <a:pathLst>
                <a:path w="143" h="83" extrusionOk="0">
                  <a:moveTo>
                    <a:pt x="143" y="42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43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2448" y="1812"/>
              <a:ext cx="144" cy="84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144" y="42"/>
                  </a:moveTo>
                  <a:lnTo>
                    <a:pt x="0" y="0"/>
                  </a:lnTo>
                  <a:lnTo>
                    <a:pt x="0" y="84"/>
                  </a:lnTo>
                  <a:lnTo>
                    <a:pt x="144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25"/>
          <p:cNvGrpSpPr/>
          <p:nvPr/>
        </p:nvGrpSpPr>
        <p:grpSpPr>
          <a:xfrm>
            <a:off x="3196086" y="5832070"/>
            <a:ext cx="1554163" cy="617538"/>
            <a:chOff x="703" y="3582"/>
            <a:chExt cx="904" cy="389"/>
          </a:xfrm>
        </p:grpSpPr>
        <p:sp>
          <p:nvSpPr>
            <p:cNvPr id="296" name="Google Shape;296;p25"/>
            <p:cNvSpPr/>
            <p:nvPr/>
          </p:nvSpPr>
          <p:spPr>
            <a:xfrm>
              <a:off x="703" y="3582"/>
              <a:ext cx="904" cy="389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911" y="3600"/>
              <a:ext cx="517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MERCADO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807" y="3715"/>
              <a:ext cx="725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PROVEEDORES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897" y="3830"/>
              <a:ext cx="542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FORANEOS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00" name="Google Shape;300;p25"/>
          <p:cNvGrpSpPr/>
          <p:nvPr/>
        </p:nvGrpSpPr>
        <p:grpSpPr>
          <a:xfrm>
            <a:off x="4750249" y="6008283"/>
            <a:ext cx="1693862" cy="133350"/>
            <a:chOff x="1607" y="3693"/>
            <a:chExt cx="985" cy="84"/>
          </a:xfrm>
        </p:grpSpPr>
        <p:cxnSp>
          <p:nvCxnSpPr>
            <p:cNvPr id="301" name="Google Shape;301;p25"/>
            <p:cNvCxnSpPr/>
            <p:nvPr/>
          </p:nvCxnSpPr>
          <p:spPr>
            <a:xfrm>
              <a:off x="1607" y="3735"/>
              <a:ext cx="913" cy="1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2" name="Google Shape;302;p25"/>
            <p:cNvSpPr/>
            <p:nvPr/>
          </p:nvSpPr>
          <p:spPr>
            <a:xfrm>
              <a:off x="2448" y="3693"/>
              <a:ext cx="143" cy="83"/>
            </a:xfrm>
            <a:custGeom>
              <a:avLst/>
              <a:gdLst/>
              <a:ahLst/>
              <a:cxnLst/>
              <a:rect l="l" t="t" r="r" b="b"/>
              <a:pathLst>
                <a:path w="143" h="83" extrusionOk="0">
                  <a:moveTo>
                    <a:pt x="143" y="42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43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2448" y="3693"/>
              <a:ext cx="144" cy="84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144" y="42"/>
                  </a:moveTo>
                  <a:lnTo>
                    <a:pt x="0" y="0"/>
                  </a:lnTo>
                  <a:lnTo>
                    <a:pt x="0" y="84"/>
                  </a:lnTo>
                  <a:lnTo>
                    <a:pt x="144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5"/>
          <p:cNvGrpSpPr/>
          <p:nvPr/>
        </p:nvGrpSpPr>
        <p:grpSpPr>
          <a:xfrm>
            <a:off x="3558036" y="4322358"/>
            <a:ext cx="519113" cy="1509712"/>
            <a:chOff x="914" y="2631"/>
            <a:chExt cx="302" cy="951"/>
          </a:xfrm>
        </p:grpSpPr>
        <p:cxnSp>
          <p:nvCxnSpPr>
            <p:cNvPr id="305" name="Google Shape;305;p25"/>
            <p:cNvCxnSpPr/>
            <p:nvPr/>
          </p:nvCxnSpPr>
          <p:spPr>
            <a:xfrm>
              <a:off x="935" y="2702"/>
              <a:ext cx="281" cy="880"/>
            </a:xfrm>
            <a:prstGeom prst="straightConnector1">
              <a:avLst/>
            </a:prstGeom>
            <a:noFill/>
            <a:ln w="269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6" name="Google Shape;306;p25"/>
            <p:cNvSpPr/>
            <p:nvPr/>
          </p:nvSpPr>
          <p:spPr>
            <a:xfrm>
              <a:off x="914" y="2631"/>
              <a:ext cx="83" cy="149"/>
            </a:xfrm>
            <a:custGeom>
              <a:avLst/>
              <a:gdLst/>
              <a:ahLst/>
              <a:cxnLst/>
              <a:rect l="l" t="t" r="r" b="b"/>
              <a:pathLst>
                <a:path w="83" h="149" extrusionOk="0">
                  <a:moveTo>
                    <a:pt x="0" y="0"/>
                  </a:moveTo>
                  <a:lnTo>
                    <a:pt x="4" y="149"/>
                  </a:lnTo>
                  <a:lnTo>
                    <a:pt x="83" y="12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914" y="2631"/>
              <a:ext cx="84" cy="150"/>
            </a:xfrm>
            <a:custGeom>
              <a:avLst/>
              <a:gdLst/>
              <a:ahLst/>
              <a:cxnLst/>
              <a:rect l="l" t="t" r="r" b="b"/>
              <a:pathLst>
                <a:path w="84" h="150" extrusionOk="0">
                  <a:moveTo>
                    <a:pt x="0" y="0"/>
                  </a:moveTo>
                  <a:lnTo>
                    <a:pt x="4" y="150"/>
                  </a:lnTo>
                  <a:lnTo>
                    <a:pt x="84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25"/>
          <p:cNvGrpSpPr/>
          <p:nvPr/>
        </p:nvGrpSpPr>
        <p:grpSpPr>
          <a:xfrm>
            <a:off x="8885686" y="3666720"/>
            <a:ext cx="938213" cy="1277938"/>
            <a:chOff x="4012" y="2218"/>
            <a:chExt cx="545" cy="805"/>
          </a:xfrm>
        </p:grpSpPr>
        <p:sp>
          <p:nvSpPr>
            <p:cNvPr id="309" name="Google Shape;309;p25"/>
            <p:cNvSpPr/>
            <p:nvPr/>
          </p:nvSpPr>
          <p:spPr>
            <a:xfrm>
              <a:off x="4012" y="2218"/>
              <a:ext cx="301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LEGAL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4012" y="2448"/>
              <a:ext cx="545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FINANCIERA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4012" y="2678"/>
              <a:ext cx="536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COMERCIAL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4012" y="2908"/>
              <a:ext cx="537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s-ES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ECOLOGICA</a:t>
              </a:r>
              <a:endParaRPr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25"/>
          <p:cNvGrpSpPr/>
          <p:nvPr/>
        </p:nvGrpSpPr>
        <p:grpSpPr>
          <a:xfrm>
            <a:off x="7888736" y="2287183"/>
            <a:ext cx="960438" cy="111125"/>
            <a:chOff x="3432" y="1349"/>
            <a:chExt cx="558" cy="70"/>
          </a:xfrm>
        </p:grpSpPr>
        <p:cxnSp>
          <p:nvCxnSpPr>
            <p:cNvPr id="314" name="Google Shape;314;p25"/>
            <p:cNvCxnSpPr/>
            <p:nvPr/>
          </p:nvCxnSpPr>
          <p:spPr>
            <a:xfrm>
              <a:off x="3491" y="1384"/>
              <a:ext cx="439" cy="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5" name="Google Shape;315;p25"/>
            <p:cNvSpPr/>
            <p:nvPr/>
          </p:nvSpPr>
          <p:spPr>
            <a:xfrm>
              <a:off x="3870" y="1349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119" y="35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119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3870" y="1349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120" y="3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12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3432" y="1349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0" y="35"/>
                  </a:moveTo>
                  <a:lnTo>
                    <a:pt x="119" y="69"/>
                  </a:lnTo>
                  <a:lnTo>
                    <a:pt x="119" y="0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3432" y="1349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0" y="35"/>
                  </a:moveTo>
                  <a:lnTo>
                    <a:pt x="120" y="70"/>
                  </a:lnTo>
                  <a:lnTo>
                    <a:pt x="120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25"/>
          <p:cNvGrpSpPr/>
          <p:nvPr/>
        </p:nvGrpSpPr>
        <p:grpSpPr>
          <a:xfrm>
            <a:off x="7888736" y="2658658"/>
            <a:ext cx="960438" cy="111125"/>
            <a:chOff x="3432" y="1583"/>
            <a:chExt cx="558" cy="70"/>
          </a:xfrm>
        </p:grpSpPr>
        <p:cxnSp>
          <p:nvCxnSpPr>
            <p:cNvPr id="320" name="Google Shape;320;p25"/>
            <p:cNvCxnSpPr/>
            <p:nvPr/>
          </p:nvCxnSpPr>
          <p:spPr>
            <a:xfrm>
              <a:off x="3491" y="1618"/>
              <a:ext cx="439" cy="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5"/>
            <p:cNvSpPr/>
            <p:nvPr/>
          </p:nvSpPr>
          <p:spPr>
            <a:xfrm>
              <a:off x="3870" y="1583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119" y="35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119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3870" y="1583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120" y="3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12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3432" y="1583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0" y="35"/>
                  </a:moveTo>
                  <a:lnTo>
                    <a:pt x="119" y="69"/>
                  </a:lnTo>
                  <a:lnTo>
                    <a:pt x="119" y="0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3432" y="1583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0" y="35"/>
                  </a:moveTo>
                  <a:lnTo>
                    <a:pt x="120" y="70"/>
                  </a:lnTo>
                  <a:lnTo>
                    <a:pt x="120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25"/>
          <p:cNvGrpSpPr/>
          <p:nvPr/>
        </p:nvGrpSpPr>
        <p:grpSpPr>
          <a:xfrm>
            <a:off x="7888736" y="3033308"/>
            <a:ext cx="960438" cy="111125"/>
            <a:chOff x="3432" y="1819"/>
            <a:chExt cx="558" cy="70"/>
          </a:xfrm>
        </p:grpSpPr>
        <p:cxnSp>
          <p:nvCxnSpPr>
            <p:cNvPr id="326" name="Google Shape;326;p25"/>
            <p:cNvCxnSpPr/>
            <p:nvPr/>
          </p:nvCxnSpPr>
          <p:spPr>
            <a:xfrm>
              <a:off x="3491" y="1854"/>
              <a:ext cx="439" cy="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7" name="Google Shape;327;p25"/>
            <p:cNvSpPr/>
            <p:nvPr/>
          </p:nvSpPr>
          <p:spPr>
            <a:xfrm>
              <a:off x="3870" y="1819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119" y="35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119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3870" y="1819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120" y="3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12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3432" y="1819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0" y="35"/>
                  </a:moveTo>
                  <a:lnTo>
                    <a:pt x="119" y="69"/>
                  </a:lnTo>
                  <a:lnTo>
                    <a:pt x="119" y="0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3432" y="1819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0" y="35"/>
                  </a:moveTo>
                  <a:lnTo>
                    <a:pt x="120" y="70"/>
                  </a:lnTo>
                  <a:lnTo>
                    <a:pt x="120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25"/>
          <p:cNvGrpSpPr/>
          <p:nvPr/>
        </p:nvGrpSpPr>
        <p:grpSpPr>
          <a:xfrm>
            <a:off x="7888736" y="3344458"/>
            <a:ext cx="960438" cy="111125"/>
            <a:chOff x="3432" y="2015"/>
            <a:chExt cx="558" cy="70"/>
          </a:xfrm>
        </p:grpSpPr>
        <p:cxnSp>
          <p:nvCxnSpPr>
            <p:cNvPr id="332" name="Google Shape;332;p25"/>
            <p:cNvCxnSpPr/>
            <p:nvPr/>
          </p:nvCxnSpPr>
          <p:spPr>
            <a:xfrm>
              <a:off x="3491" y="2050"/>
              <a:ext cx="439" cy="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3" name="Google Shape;333;p25"/>
            <p:cNvSpPr/>
            <p:nvPr/>
          </p:nvSpPr>
          <p:spPr>
            <a:xfrm>
              <a:off x="3870" y="2015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119" y="35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119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3870" y="2015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120" y="3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12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3432" y="2015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0" y="35"/>
                  </a:moveTo>
                  <a:lnTo>
                    <a:pt x="119" y="69"/>
                  </a:lnTo>
                  <a:lnTo>
                    <a:pt x="119" y="0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3432" y="2015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0" y="35"/>
                  </a:moveTo>
                  <a:lnTo>
                    <a:pt x="120" y="70"/>
                  </a:lnTo>
                  <a:lnTo>
                    <a:pt x="120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337;p25"/>
          <p:cNvGrpSpPr/>
          <p:nvPr/>
        </p:nvGrpSpPr>
        <p:grpSpPr>
          <a:xfrm>
            <a:off x="7371211" y="3654020"/>
            <a:ext cx="958850" cy="111125"/>
            <a:chOff x="3131" y="2210"/>
            <a:chExt cx="558" cy="70"/>
          </a:xfrm>
        </p:grpSpPr>
        <p:cxnSp>
          <p:nvCxnSpPr>
            <p:cNvPr id="338" name="Google Shape;338;p25"/>
            <p:cNvCxnSpPr/>
            <p:nvPr/>
          </p:nvCxnSpPr>
          <p:spPr>
            <a:xfrm>
              <a:off x="3190" y="2245"/>
              <a:ext cx="439" cy="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9" name="Google Shape;339;p25"/>
            <p:cNvSpPr/>
            <p:nvPr/>
          </p:nvSpPr>
          <p:spPr>
            <a:xfrm>
              <a:off x="3569" y="2210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119" y="35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119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3569" y="2210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120" y="3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12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3131" y="2210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0" y="35"/>
                  </a:moveTo>
                  <a:lnTo>
                    <a:pt x="119" y="69"/>
                  </a:lnTo>
                  <a:lnTo>
                    <a:pt x="119" y="0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3131" y="2210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0" y="35"/>
                  </a:moveTo>
                  <a:lnTo>
                    <a:pt x="120" y="70"/>
                  </a:lnTo>
                  <a:lnTo>
                    <a:pt x="120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" name="Google Shape;343;p25"/>
          <p:cNvGrpSpPr/>
          <p:nvPr/>
        </p:nvGrpSpPr>
        <p:grpSpPr>
          <a:xfrm>
            <a:off x="7371211" y="4033433"/>
            <a:ext cx="958850" cy="111125"/>
            <a:chOff x="3131" y="2449"/>
            <a:chExt cx="558" cy="70"/>
          </a:xfrm>
        </p:grpSpPr>
        <p:cxnSp>
          <p:nvCxnSpPr>
            <p:cNvPr id="344" name="Google Shape;344;p25"/>
            <p:cNvCxnSpPr/>
            <p:nvPr/>
          </p:nvCxnSpPr>
          <p:spPr>
            <a:xfrm>
              <a:off x="3190" y="2484"/>
              <a:ext cx="439" cy="1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5"/>
            <p:cNvSpPr/>
            <p:nvPr/>
          </p:nvSpPr>
          <p:spPr>
            <a:xfrm>
              <a:off x="3569" y="2449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119" y="35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119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3569" y="2449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120" y="3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12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3131" y="2449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0" y="35"/>
                  </a:moveTo>
                  <a:lnTo>
                    <a:pt x="119" y="69"/>
                  </a:lnTo>
                  <a:lnTo>
                    <a:pt x="119" y="0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3131" y="2449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0" y="35"/>
                  </a:moveTo>
                  <a:lnTo>
                    <a:pt x="120" y="70"/>
                  </a:lnTo>
                  <a:lnTo>
                    <a:pt x="120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25"/>
          <p:cNvGrpSpPr/>
          <p:nvPr/>
        </p:nvGrpSpPr>
        <p:grpSpPr>
          <a:xfrm>
            <a:off x="6891786" y="4400145"/>
            <a:ext cx="1438275" cy="114300"/>
            <a:chOff x="2852" y="2680"/>
            <a:chExt cx="837" cy="72"/>
          </a:xfrm>
        </p:grpSpPr>
        <p:cxnSp>
          <p:nvCxnSpPr>
            <p:cNvPr id="350" name="Google Shape;350;p25"/>
            <p:cNvCxnSpPr/>
            <p:nvPr/>
          </p:nvCxnSpPr>
          <p:spPr>
            <a:xfrm>
              <a:off x="2911" y="2714"/>
              <a:ext cx="718" cy="3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1" name="Google Shape;351;p25"/>
            <p:cNvSpPr/>
            <p:nvPr/>
          </p:nvSpPr>
          <p:spPr>
            <a:xfrm>
              <a:off x="3569" y="2682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119" y="35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119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3569" y="2682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120" y="36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12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2852" y="2680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0" y="34"/>
                  </a:moveTo>
                  <a:lnTo>
                    <a:pt x="119" y="69"/>
                  </a:lnTo>
                  <a:lnTo>
                    <a:pt x="119" y="0"/>
                  </a:lnTo>
                  <a:lnTo>
                    <a:pt x="0" y="34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852" y="2680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0" y="34"/>
                  </a:moveTo>
                  <a:lnTo>
                    <a:pt x="120" y="70"/>
                  </a:lnTo>
                  <a:lnTo>
                    <a:pt x="120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25"/>
          <p:cNvGrpSpPr/>
          <p:nvPr/>
        </p:nvGrpSpPr>
        <p:grpSpPr>
          <a:xfrm>
            <a:off x="5247136" y="2193520"/>
            <a:ext cx="457200" cy="1397000"/>
            <a:chOff x="1896" y="1290"/>
            <a:chExt cx="266" cy="880"/>
          </a:xfrm>
        </p:grpSpPr>
        <p:sp>
          <p:nvSpPr>
            <p:cNvPr id="356" name="Google Shape;356;p25"/>
            <p:cNvSpPr/>
            <p:nvPr/>
          </p:nvSpPr>
          <p:spPr>
            <a:xfrm>
              <a:off x="1896" y="1290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0"/>
                  </a:moveTo>
                  <a:lnTo>
                    <a:pt x="0" y="4"/>
                  </a:lnTo>
                  <a:lnTo>
                    <a:pt x="5" y="20"/>
                  </a:lnTo>
                  <a:lnTo>
                    <a:pt x="19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1915" y="1354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0"/>
                  </a:moveTo>
                  <a:lnTo>
                    <a:pt x="0" y="4"/>
                  </a:lnTo>
                  <a:lnTo>
                    <a:pt x="5" y="20"/>
                  </a:lnTo>
                  <a:lnTo>
                    <a:pt x="19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1934" y="1418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4" y="0"/>
                  </a:moveTo>
                  <a:lnTo>
                    <a:pt x="0" y="4"/>
                  </a:lnTo>
                  <a:lnTo>
                    <a:pt x="5" y="20"/>
                  </a:lnTo>
                  <a:lnTo>
                    <a:pt x="19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1953" y="1482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4" y="0"/>
                  </a:moveTo>
                  <a:lnTo>
                    <a:pt x="0" y="4"/>
                  </a:lnTo>
                  <a:lnTo>
                    <a:pt x="4" y="20"/>
                  </a:lnTo>
                  <a:lnTo>
                    <a:pt x="19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1972" y="1546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4" y="0"/>
                  </a:moveTo>
                  <a:lnTo>
                    <a:pt x="0" y="4"/>
                  </a:lnTo>
                  <a:lnTo>
                    <a:pt x="4" y="20"/>
                  </a:lnTo>
                  <a:lnTo>
                    <a:pt x="19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1990" y="1610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0"/>
                  </a:moveTo>
                  <a:lnTo>
                    <a:pt x="0" y="4"/>
                  </a:lnTo>
                  <a:lnTo>
                    <a:pt x="5" y="20"/>
                  </a:lnTo>
                  <a:lnTo>
                    <a:pt x="19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009" y="1674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0"/>
                  </a:moveTo>
                  <a:lnTo>
                    <a:pt x="0" y="4"/>
                  </a:lnTo>
                  <a:lnTo>
                    <a:pt x="5" y="20"/>
                  </a:lnTo>
                  <a:lnTo>
                    <a:pt x="19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2028" y="1738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4" y="0"/>
                  </a:moveTo>
                  <a:lnTo>
                    <a:pt x="0" y="4"/>
                  </a:lnTo>
                  <a:lnTo>
                    <a:pt x="5" y="20"/>
                  </a:lnTo>
                  <a:lnTo>
                    <a:pt x="19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2047" y="1802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4" y="0"/>
                  </a:moveTo>
                  <a:lnTo>
                    <a:pt x="0" y="4"/>
                  </a:lnTo>
                  <a:lnTo>
                    <a:pt x="4" y="20"/>
                  </a:lnTo>
                  <a:lnTo>
                    <a:pt x="19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2066" y="1866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4" y="0"/>
                  </a:moveTo>
                  <a:lnTo>
                    <a:pt x="0" y="4"/>
                  </a:lnTo>
                  <a:lnTo>
                    <a:pt x="4" y="20"/>
                  </a:lnTo>
                  <a:lnTo>
                    <a:pt x="19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2084" y="1930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0"/>
                  </a:moveTo>
                  <a:lnTo>
                    <a:pt x="0" y="4"/>
                  </a:lnTo>
                  <a:lnTo>
                    <a:pt x="5" y="20"/>
                  </a:lnTo>
                  <a:lnTo>
                    <a:pt x="19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2103" y="1994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5" y="0"/>
                  </a:moveTo>
                  <a:lnTo>
                    <a:pt x="0" y="4"/>
                  </a:lnTo>
                  <a:lnTo>
                    <a:pt x="5" y="20"/>
                  </a:lnTo>
                  <a:lnTo>
                    <a:pt x="19" y="1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2122" y="2058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4" y="0"/>
                  </a:moveTo>
                  <a:lnTo>
                    <a:pt x="0" y="4"/>
                  </a:lnTo>
                  <a:lnTo>
                    <a:pt x="5" y="20"/>
                  </a:lnTo>
                  <a:lnTo>
                    <a:pt x="19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2141" y="2122"/>
              <a:ext cx="19" cy="2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4" y="0"/>
                  </a:moveTo>
                  <a:lnTo>
                    <a:pt x="0" y="4"/>
                  </a:lnTo>
                  <a:lnTo>
                    <a:pt x="4" y="20"/>
                  </a:lnTo>
                  <a:lnTo>
                    <a:pt x="19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2081" y="2020"/>
              <a:ext cx="80" cy="149"/>
            </a:xfrm>
            <a:custGeom>
              <a:avLst/>
              <a:gdLst/>
              <a:ahLst/>
              <a:cxnLst/>
              <a:rect l="l" t="t" r="r" b="b"/>
              <a:pathLst>
                <a:path w="80" h="149" extrusionOk="0">
                  <a:moveTo>
                    <a:pt x="80" y="149"/>
                  </a:moveTo>
                  <a:lnTo>
                    <a:pt x="79" y="0"/>
                  </a:lnTo>
                  <a:lnTo>
                    <a:pt x="0" y="24"/>
                  </a:lnTo>
                  <a:lnTo>
                    <a:pt x="80" y="149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2081" y="2020"/>
              <a:ext cx="81" cy="150"/>
            </a:xfrm>
            <a:custGeom>
              <a:avLst/>
              <a:gdLst/>
              <a:ahLst/>
              <a:cxnLst/>
              <a:rect l="l" t="t" r="r" b="b"/>
              <a:pathLst>
                <a:path w="81" h="150" extrusionOk="0">
                  <a:moveTo>
                    <a:pt x="81" y="150"/>
                  </a:moveTo>
                  <a:lnTo>
                    <a:pt x="80" y="0"/>
                  </a:lnTo>
                  <a:lnTo>
                    <a:pt x="0" y="24"/>
                  </a:lnTo>
                  <a:lnTo>
                    <a:pt x="81" y="1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25"/>
          <p:cNvGrpSpPr/>
          <p:nvPr/>
        </p:nvGrpSpPr>
        <p:grpSpPr>
          <a:xfrm>
            <a:off x="6150424" y="4730345"/>
            <a:ext cx="2179637" cy="117475"/>
            <a:chOff x="2421" y="2888"/>
            <a:chExt cx="1268" cy="74"/>
          </a:xfrm>
        </p:grpSpPr>
        <p:cxnSp>
          <p:nvCxnSpPr>
            <p:cNvPr id="373" name="Google Shape;373;p25"/>
            <p:cNvCxnSpPr/>
            <p:nvPr/>
          </p:nvCxnSpPr>
          <p:spPr>
            <a:xfrm>
              <a:off x="2480" y="2923"/>
              <a:ext cx="1149" cy="3"/>
            </a:xfrm>
            <a:prstGeom prst="straightConnector1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4" name="Google Shape;374;p25"/>
            <p:cNvSpPr/>
            <p:nvPr/>
          </p:nvSpPr>
          <p:spPr>
            <a:xfrm>
              <a:off x="3569" y="2892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119" y="35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119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3569" y="2892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120" y="3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12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2421" y="2888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0" y="35"/>
                  </a:moveTo>
                  <a:lnTo>
                    <a:pt x="119" y="69"/>
                  </a:lnTo>
                  <a:lnTo>
                    <a:pt x="119" y="0"/>
                  </a:ln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2421" y="2888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0" y="35"/>
                  </a:moveTo>
                  <a:lnTo>
                    <a:pt x="120" y="70"/>
                  </a:lnTo>
                  <a:lnTo>
                    <a:pt x="120" y="0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25"/>
          <p:cNvGrpSpPr/>
          <p:nvPr/>
        </p:nvGrpSpPr>
        <p:grpSpPr>
          <a:xfrm>
            <a:off x="7488686" y="4857345"/>
            <a:ext cx="1254125" cy="596900"/>
            <a:chOff x="3199" y="2968"/>
            <a:chExt cx="730" cy="376"/>
          </a:xfrm>
        </p:grpSpPr>
        <p:sp>
          <p:nvSpPr>
            <p:cNvPr id="379" name="Google Shape;379;p25"/>
            <p:cNvSpPr/>
            <p:nvPr/>
          </p:nvSpPr>
          <p:spPr>
            <a:xfrm>
              <a:off x="3199" y="2968"/>
              <a:ext cx="730" cy="376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3320" y="2980"/>
              <a:ext cx="517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MERCADO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3334" y="3095"/>
              <a:ext cx="489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CLIENTES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3307" y="3210"/>
              <a:ext cx="542" cy="1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FORANEOS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383" name="Google Shape;383;p25"/>
          <p:cNvCxnSpPr/>
          <p:nvPr/>
        </p:nvCxnSpPr>
        <p:spPr>
          <a:xfrm>
            <a:off x="8004624" y="6046383"/>
            <a:ext cx="295275" cy="1587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4" name="Google Shape;384;p25"/>
          <p:cNvGrpSpPr/>
          <p:nvPr/>
        </p:nvGrpSpPr>
        <p:grpSpPr>
          <a:xfrm>
            <a:off x="8220524" y="5449483"/>
            <a:ext cx="144462" cy="603250"/>
            <a:chOff x="3625" y="3341"/>
            <a:chExt cx="84" cy="380"/>
          </a:xfrm>
        </p:grpSpPr>
        <p:cxnSp>
          <p:nvCxnSpPr>
            <p:cNvPr id="385" name="Google Shape;385;p25"/>
            <p:cNvCxnSpPr/>
            <p:nvPr/>
          </p:nvCxnSpPr>
          <p:spPr>
            <a:xfrm>
              <a:off x="3667" y="3412"/>
              <a:ext cx="1" cy="309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6" name="Google Shape;386;p25"/>
            <p:cNvSpPr/>
            <p:nvPr/>
          </p:nvSpPr>
          <p:spPr>
            <a:xfrm>
              <a:off x="3625" y="3341"/>
              <a:ext cx="83" cy="143"/>
            </a:xfrm>
            <a:custGeom>
              <a:avLst/>
              <a:gdLst/>
              <a:ahLst/>
              <a:cxnLst/>
              <a:rect l="l" t="t" r="r" b="b"/>
              <a:pathLst>
                <a:path w="83" h="143" extrusionOk="0">
                  <a:moveTo>
                    <a:pt x="42" y="0"/>
                  </a:moveTo>
                  <a:lnTo>
                    <a:pt x="0" y="143"/>
                  </a:lnTo>
                  <a:lnTo>
                    <a:pt x="83" y="143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3625" y="3341"/>
              <a:ext cx="84" cy="144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42" y="0"/>
                  </a:moveTo>
                  <a:lnTo>
                    <a:pt x="0" y="144"/>
                  </a:lnTo>
                  <a:lnTo>
                    <a:pt x="84" y="14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25"/>
          <p:cNvGrpSpPr/>
          <p:nvPr/>
        </p:nvGrpSpPr>
        <p:grpSpPr>
          <a:xfrm>
            <a:off x="4202561" y="2193520"/>
            <a:ext cx="849313" cy="3652838"/>
            <a:chOff x="1289" y="1290"/>
            <a:chExt cx="493" cy="2301"/>
          </a:xfrm>
        </p:grpSpPr>
        <p:sp>
          <p:nvSpPr>
            <p:cNvPr id="389" name="Google Shape;389;p25"/>
            <p:cNvSpPr/>
            <p:nvPr/>
          </p:nvSpPr>
          <p:spPr>
            <a:xfrm>
              <a:off x="1764" y="1290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1751" y="1354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1737" y="1418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1724" y="1482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1711" y="1546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1698" y="1610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1685" y="1674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1672" y="1738"/>
              <a:ext cx="17" cy="20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17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1658" y="1802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1645" y="1866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1632" y="1930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1619" y="1994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1606" y="2058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1592" y="2122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1579" y="2186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1566" y="2250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1553" y="2314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1540" y="2378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1526" y="2442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1513" y="2506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1500" y="2570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1487" y="2634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1474" y="2698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1460" y="2762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1447" y="2826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1434" y="2890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1421" y="2954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1408" y="3018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1394" y="3082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1381" y="3146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1368" y="3210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5"/>
            <p:cNvSpPr/>
            <p:nvPr/>
          </p:nvSpPr>
          <p:spPr>
            <a:xfrm>
              <a:off x="1355" y="3274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5"/>
            <p:cNvSpPr/>
            <p:nvPr/>
          </p:nvSpPr>
          <p:spPr>
            <a:xfrm>
              <a:off x="1342" y="3338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4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>
              <a:off x="1328" y="3402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>
              <a:off x="1315" y="3466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4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>
              <a:off x="1302" y="3530"/>
              <a:ext cx="18" cy="20"/>
            </a:xfrm>
            <a:custGeom>
              <a:avLst/>
              <a:gdLst/>
              <a:ahLst/>
              <a:cxnLst/>
              <a:rect l="l" t="t" r="r" b="b"/>
              <a:pathLst>
                <a:path w="18" h="20" extrusionOk="0">
                  <a:moveTo>
                    <a:pt x="18" y="4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5" y="20"/>
                  </a:lnTo>
                  <a:lnTo>
                    <a:pt x="1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1289" y="3442"/>
              <a:ext cx="81" cy="148"/>
            </a:xfrm>
            <a:custGeom>
              <a:avLst/>
              <a:gdLst/>
              <a:ahLst/>
              <a:cxnLst/>
              <a:rect l="l" t="t" r="r" b="b"/>
              <a:pathLst>
                <a:path w="81" h="148" extrusionOk="0">
                  <a:moveTo>
                    <a:pt x="12" y="148"/>
                  </a:moveTo>
                  <a:lnTo>
                    <a:pt x="81" y="16"/>
                  </a:lnTo>
                  <a:lnTo>
                    <a:pt x="0" y="0"/>
                  </a:lnTo>
                  <a:lnTo>
                    <a:pt x="12" y="148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5"/>
            <p:cNvSpPr/>
            <p:nvPr/>
          </p:nvSpPr>
          <p:spPr>
            <a:xfrm>
              <a:off x="1289" y="3442"/>
              <a:ext cx="82" cy="149"/>
            </a:xfrm>
            <a:custGeom>
              <a:avLst/>
              <a:gdLst/>
              <a:ahLst/>
              <a:cxnLst/>
              <a:rect l="l" t="t" r="r" b="b"/>
              <a:pathLst>
                <a:path w="82" h="149" extrusionOk="0">
                  <a:moveTo>
                    <a:pt x="12" y="149"/>
                  </a:moveTo>
                  <a:lnTo>
                    <a:pt x="82" y="16"/>
                  </a:lnTo>
                  <a:lnTo>
                    <a:pt x="0" y="0"/>
                  </a:lnTo>
                  <a:lnTo>
                    <a:pt x="12" y="1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25"/>
          <p:cNvGrpSpPr/>
          <p:nvPr/>
        </p:nvGrpSpPr>
        <p:grpSpPr>
          <a:xfrm>
            <a:off x="5397949" y="2190345"/>
            <a:ext cx="2608262" cy="2670175"/>
            <a:chOff x="1984" y="1288"/>
            <a:chExt cx="1516" cy="1682"/>
          </a:xfrm>
        </p:grpSpPr>
        <p:sp>
          <p:nvSpPr>
            <p:cNvPr id="428" name="Google Shape;428;p25"/>
            <p:cNvSpPr/>
            <p:nvPr/>
          </p:nvSpPr>
          <p:spPr>
            <a:xfrm>
              <a:off x="1984" y="1288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>
              <a:off x="2042" y="1352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2099" y="141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2157" y="1480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2214" y="154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5"/>
            <p:cNvSpPr/>
            <p:nvPr/>
          </p:nvSpPr>
          <p:spPr>
            <a:xfrm>
              <a:off x="2272" y="160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5"/>
            <p:cNvSpPr/>
            <p:nvPr/>
          </p:nvSpPr>
          <p:spPr>
            <a:xfrm>
              <a:off x="2330" y="1672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387" y="173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445" y="1800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502" y="18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560" y="192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618" y="1992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5"/>
            <p:cNvSpPr/>
            <p:nvPr/>
          </p:nvSpPr>
          <p:spPr>
            <a:xfrm>
              <a:off x="2675" y="205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>
              <a:off x="2733" y="2120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>
              <a:off x="2790" y="218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2848" y="224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2906" y="2312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2963" y="237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3021" y="2440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3078" y="250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2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3136" y="256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3194" y="2632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3251" y="269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3309" y="2760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3367" y="2824"/>
              <a:ext cx="25" cy="26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1" y="0"/>
                  </a:moveTo>
                  <a:lnTo>
                    <a:pt x="0" y="10"/>
                  </a:lnTo>
                  <a:lnTo>
                    <a:pt x="14" y="26"/>
                  </a:lnTo>
                  <a:lnTo>
                    <a:pt x="25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3424" y="288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11" y="0"/>
                  </a:moveTo>
                  <a:lnTo>
                    <a:pt x="0" y="10"/>
                  </a:lnTo>
                  <a:lnTo>
                    <a:pt x="15" y="26"/>
                  </a:lnTo>
                  <a:lnTo>
                    <a:pt x="26" y="1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3482" y="2952"/>
              <a:ext cx="18" cy="18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1" y="0"/>
                  </a:moveTo>
                  <a:lnTo>
                    <a:pt x="0" y="10"/>
                  </a:lnTo>
                  <a:lnTo>
                    <a:pt x="7" y="18"/>
                  </a:lnTo>
                  <a:lnTo>
                    <a:pt x="18" y="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3368" y="2829"/>
              <a:ext cx="126" cy="134"/>
            </a:xfrm>
            <a:custGeom>
              <a:avLst/>
              <a:gdLst/>
              <a:ahLst/>
              <a:cxnLst/>
              <a:rect l="l" t="t" r="r" b="b"/>
              <a:pathLst>
                <a:path w="126" h="134" extrusionOk="0">
                  <a:moveTo>
                    <a:pt x="126" y="134"/>
                  </a:moveTo>
                  <a:lnTo>
                    <a:pt x="62" y="0"/>
                  </a:lnTo>
                  <a:lnTo>
                    <a:pt x="0" y="56"/>
                  </a:lnTo>
                  <a:lnTo>
                    <a:pt x="126" y="134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3368" y="2829"/>
              <a:ext cx="127" cy="135"/>
            </a:xfrm>
            <a:custGeom>
              <a:avLst/>
              <a:gdLst/>
              <a:ahLst/>
              <a:cxnLst/>
              <a:rect l="l" t="t" r="r" b="b"/>
              <a:pathLst>
                <a:path w="127" h="135" extrusionOk="0">
                  <a:moveTo>
                    <a:pt x="127" y="135"/>
                  </a:moveTo>
                  <a:lnTo>
                    <a:pt x="62" y="0"/>
                  </a:lnTo>
                  <a:lnTo>
                    <a:pt x="0" y="56"/>
                  </a:lnTo>
                  <a:lnTo>
                    <a:pt x="127" y="1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5113786" y="5592358"/>
            <a:ext cx="1330325" cy="111125"/>
            <a:chOff x="1818" y="3431"/>
            <a:chExt cx="774" cy="70"/>
          </a:xfrm>
        </p:grpSpPr>
        <p:cxnSp>
          <p:nvCxnSpPr>
            <p:cNvPr id="458" name="Google Shape;458;p25"/>
            <p:cNvCxnSpPr/>
            <p:nvPr/>
          </p:nvCxnSpPr>
          <p:spPr>
            <a:xfrm>
              <a:off x="1818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25"/>
            <p:cNvCxnSpPr/>
            <p:nvPr/>
          </p:nvCxnSpPr>
          <p:spPr>
            <a:xfrm>
              <a:off x="1850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25"/>
            <p:cNvCxnSpPr/>
            <p:nvPr/>
          </p:nvCxnSpPr>
          <p:spPr>
            <a:xfrm>
              <a:off x="1882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25"/>
            <p:cNvCxnSpPr/>
            <p:nvPr/>
          </p:nvCxnSpPr>
          <p:spPr>
            <a:xfrm>
              <a:off x="1914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25"/>
            <p:cNvCxnSpPr/>
            <p:nvPr/>
          </p:nvCxnSpPr>
          <p:spPr>
            <a:xfrm>
              <a:off x="1946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25"/>
            <p:cNvCxnSpPr/>
            <p:nvPr/>
          </p:nvCxnSpPr>
          <p:spPr>
            <a:xfrm>
              <a:off x="1978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25"/>
            <p:cNvCxnSpPr/>
            <p:nvPr/>
          </p:nvCxnSpPr>
          <p:spPr>
            <a:xfrm>
              <a:off x="2010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25"/>
            <p:cNvCxnSpPr/>
            <p:nvPr/>
          </p:nvCxnSpPr>
          <p:spPr>
            <a:xfrm>
              <a:off x="2042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25"/>
            <p:cNvCxnSpPr/>
            <p:nvPr/>
          </p:nvCxnSpPr>
          <p:spPr>
            <a:xfrm>
              <a:off x="2074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25"/>
            <p:cNvCxnSpPr/>
            <p:nvPr/>
          </p:nvCxnSpPr>
          <p:spPr>
            <a:xfrm>
              <a:off x="2106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25"/>
            <p:cNvCxnSpPr/>
            <p:nvPr/>
          </p:nvCxnSpPr>
          <p:spPr>
            <a:xfrm>
              <a:off x="2138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25"/>
            <p:cNvCxnSpPr/>
            <p:nvPr/>
          </p:nvCxnSpPr>
          <p:spPr>
            <a:xfrm>
              <a:off x="2170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25"/>
            <p:cNvCxnSpPr/>
            <p:nvPr/>
          </p:nvCxnSpPr>
          <p:spPr>
            <a:xfrm>
              <a:off x="2202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25"/>
            <p:cNvCxnSpPr/>
            <p:nvPr/>
          </p:nvCxnSpPr>
          <p:spPr>
            <a:xfrm>
              <a:off x="2234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25"/>
            <p:cNvCxnSpPr/>
            <p:nvPr/>
          </p:nvCxnSpPr>
          <p:spPr>
            <a:xfrm>
              <a:off x="2266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25"/>
            <p:cNvCxnSpPr/>
            <p:nvPr/>
          </p:nvCxnSpPr>
          <p:spPr>
            <a:xfrm>
              <a:off x="2298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25"/>
            <p:cNvCxnSpPr/>
            <p:nvPr/>
          </p:nvCxnSpPr>
          <p:spPr>
            <a:xfrm>
              <a:off x="2330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25"/>
            <p:cNvCxnSpPr/>
            <p:nvPr/>
          </p:nvCxnSpPr>
          <p:spPr>
            <a:xfrm>
              <a:off x="2362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25"/>
            <p:cNvCxnSpPr/>
            <p:nvPr/>
          </p:nvCxnSpPr>
          <p:spPr>
            <a:xfrm>
              <a:off x="2394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25"/>
            <p:cNvCxnSpPr/>
            <p:nvPr/>
          </p:nvCxnSpPr>
          <p:spPr>
            <a:xfrm>
              <a:off x="2426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25"/>
            <p:cNvCxnSpPr/>
            <p:nvPr/>
          </p:nvCxnSpPr>
          <p:spPr>
            <a:xfrm>
              <a:off x="2458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25"/>
            <p:cNvCxnSpPr/>
            <p:nvPr/>
          </p:nvCxnSpPr>
          <p:spPr>
            <a:xfrm>
              <a:off x="2490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25"/>
            <p:cNvCxnSpPr/>
            <p:nvPr/>
          </p:nvCxnSpPr>
          <p:spPr>
            <a:xfrm>
              <a:off x="2522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25"/>
            <p:cNvCxnSpPr/>
            <p:nvPr/>
          </p:nvCxnSpPr>
          <p:spPr>
            <a:xfrm>
              <a:off x="2554" y="3465"/>
              <a:ext cx="7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25"/>
            <p:cNvCxnSpPr/>
            <p:nvPr/>
          </p:nvCxnSpPr>
          <p:spPr>
            <a:xfrm>
              <a:off x="2586" y="3465"/>
              <a:ext cx="6" cy="1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3" name="Google Shape;483;p25"/>
            <p:cNvSpPr/>
            <p:nvPr/>
          </p:nvSpPr>
          <p:spPr>
            <a:xfrm>
              <a:off x="2472" y="3431"/>
              <a:ext cx="119" cy="69"/>
            </a:xfrm>
            <a:custGeom>
              <a:avLst/>
              <a:gdLst/>
              <a:ahLst/>
              <a:cxnLst/>
              <a:rect l="l" t="t" r="r" b="b"/>
              <a:pathLst>
                <a:path w="119" h="69" extrusionOk="0">
                  <a:moveTo>
                    <a:pt x="119" y="35"/>
                  </a:moveTo>
                  <a:lnTo>
                    <a:pt x="0" y="0"/>
                  </a:lnTo>
                  <a:lnTo>
                    <a:pt x="0" y="69"/>
                  </a:lnTo>
                  <a:lnTo>
                    <a:pt x="119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2472" y="3431"/>
              <a:ext cx="120" cy="70"/>
            </a:xfrm>
            <a:custGeom>
              <a:avLst/>
              <a:gdLst/>
              <a:ahLst/>
              <a:cxnLst/>
              <a:rect l="l" t="t" r="r" b="b"/>
              <a:pathLst>
                <a:path w="120" h="70" extrusionOk="0">
                  <a:moveTo>
                    <a:pt x="120" y="35"/>
                  </a:moveTo>
                  <a:lnTo>
                    <a:pt x="0" y="0"/>
                  </a:lnTo>
                  <a:lnTo>
                    <a:pt x="0" y="70"/>
                  </a:lnTo>
                  <a:lnTo>
                    <a:pt x="12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25"/>
          <p:cNvGrpSpPr/>
          <p:nvPr/>
        </p:nvGrpSpPr>
        <p:grpSpPr>
          <a:xfrm>
            <a:off x="6667949" y="3260320"/>
            <a:ext cx="144462" cy="336550"/>
            <a:chOff x="2722" y="1962"/>
            <a:chExt cx="84" cy="212"/>
          </a:xfrm>
        </p:grpSpPr>
        <p:cxnSp>
          <p:nvCxnSpPr>
            <p:cNvPr id="486" name="Google Shape;486;p25"/>
            <p:cNvCxnSpPr/>
            <p:nvPr/>
          </p:nvCxnSpPr>
          <p:spPr>
            <a:xfrm>
              <a:off x="2764" y="2033"/>
              <a:ext cx="1" cy="141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7" name="Google Shape;487;p25"/>
            <p:cNvSpPr/>
            <p:nvPr/>
          </p:nvSpPr>
          <p:spPr>
            <a:xfrm>
              <a:off x="2722" y="1962"/>
              <a:ext cx="83" cy="143"/>
            </a:xfrm>
            <a:custGeom>
              <a:avLst/>
              <a:gdLst/>
              <a:ahLst/>
              <a:cxnLst/>
              <a:rect l="l" t="t" r="r" b="b"/>
              <a:pathLst>
                <a:path w="83" h="143" extrusionOk="0">
                  <a:moveTo>
                    <a:pt x="42" y="0"/>
                  </a:moveTo>
                  <a:lnTo>
                    <a:pt x="0" y="143"/>
                  </a:lnTo>
                  <a:lnTo>
                    <a:pt x="83" y="143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2722" y="1962"/>
              <a:ext cx="84" cy="144"/>
            </a:xfrm>
            <a:custGeom>
              <a:avLst/>
              <a:gdLst/>
              <a:ahLst/>
              <a:cxnLst/>
              <a:rect l="l" t="t" r="r" b="b"/>
              <a:pathLst>
                <a:path w="84" h="144" extrusionOk="0">
                  <a:moveTo>
                    <a:pt x="42" y="0"/>
                  </a:moveTo>
                  <a:lnTo>
                    <a:pt x="0" y="144"/>
                  </a:lnTo>
                  <a:lnTo>
                    <a:pt x="84" y="14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25"/>
          <p:cNvGrpSpPr/>
          <p:nvPr/>
        </p:nvGrpSpPr>
        <p:grpSpPr>
          <a:xfrm>
            <a:off x="4750249" y="5116108"/>
            <a:ext cx="2730500" cy="133350"/>
            <a:chOff x="1607" y="3131"/>
            <a:chExt cx="1588" cy="84"/>
          </a:xfrm>
        </p:grpSpPr>
        <p:cxnSp>
          <p:nvCxnSpPr>
            <p:cNvPr id="490" name="Google Shape;490;p25"/>
            <p:cNvCxnSpPr/>
            <p:nvPr/>
          </p:nvCxnSpPr>
          <p:spPr>
            <a:xfrm>
              <a:off x="1607" y="3173"/>
              <a:ext cx="1516" cy="1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1" name="Google Shape;491;p25"/>
            <p:cNvSpPr/>
            <p:nvPr/>
          </p:nvSpPr>
          <p:spPr>
            <a:xfrm>
              <a:off x="3051" y="3131"/>
              <a:ext cx="143" cy="83"/>
            </a:xfrm>
            <a:custGeom>
              <a:avLst/>
              <a:gdLst/>
              <a:ahLst/>
              <a:cxnLst/>
              <a:rect l="l" t="t" r="r" b="b"/>
              <a:pathLst>
                <a:path w="143" h="83" extrusionOk="0">
                  <a:moveTo>
                    <a:pt x="143" y="42"/>
                  </a:moveTo>
                  <a:lnTo>
                    <a:pt x="0" y="0"/>
                  </a:lnTo>
                  <a:lnTo>
                    <a:pt x="0" y="83"/>
                  </a:lnTo>
                  <a:lnTo>
                    <a:pt x="143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051" y="3131"/>
              <a:ext cx="144" cy="84"/>
            </a:xfrm>
            <a:custGeom>
              <a:avLst/>
              <a:gdLst/>
              <a:ahLst/>
              <a:cxnLst/>
              <a:rect l="l" t="t" r="r" b="b"/>
              <a:pathLst>
                <a:path w="144" h="84" extrusionOk="0">
                  <a:moveTo>
                    <a:pt x="144" y="42"/>
                  </a:moveTo>
                  <a:lnTo>
                    <a:pt x="0" y="0"/>
                  </a:lnTo>
                  <a:lnTo>
                    <a:pt x="0" y="84"/>
                  </a:lnTo>
                  <a:lnTo>
                    <a:pt x="144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3" name="Google Shape;493;p25"/>
          <p:cNvCxnSpPr/>
          <p:nvPr/>
        </p:nvCxnSpPr>
        <p:spPr>
          <a:xfrm>
            <a:off x="4743899" y="3131733"/>
            <a:ext cx="1587" cy="20574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25"/>
          <p:cNvCxnSpPr/>
          <p:nvPr/>
        </p:nvCxnSpPr>
        <p:spPr>
          <a:xfrm>
            <a:off x="2522986" y="3995333"/>
            <a:ext cx="815975" cy="1924050"/>
          </a:xfrm>
          <a:prstGeom prst="straightConnector1">
            <a:avLst/>
          </a:prstGeom>
          <a:noFill/>
          <a:ln w="269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5" name="Google Shape;495;p25"/>
          <p:cNvGrpSpPr/>
          <p:nvPr/>
        </p:nvGrpSpPr>
        <p:grpSpPr>
          <a:xfrm>
            <a:off x="2537274" y="3260320"/>
            <a:ext cx="504825" cy="717550"/>
            <a:chOff x="320" y="1962"/>
            <a:chExt cx="294" cy="452"/>
          </a:xfrm>
        </p:grpSpPr>
        <p:cxnSp>
          <p:nvCxnSpPr>
            <p:cNvPr id="496" name="Google Shape;496;p25"/>
            <p:cNvCxnSpPr/>
            <p:nvPr/>
          </p:nvCxnSpPr>
          <p:spPr>
            <a:xfrm rot="10800000" flipH="1">
              <a:off x="320" y="2033"/>
              <a:ext cx="245" cy="381"/>
            </a:xfrm>
            <a:prstGeom prst="straightConnector1">
              <a:avLst/>
            </a:prstGeom>
            <a:noFill/>
            <a:ln w="349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7" name="Google Shape;497;p25"/>
            <p:cNvSpPr/>
            <p:nvPr/>
          </p:nvSpPr>
          <p:spPr>
            <a:xfrm>
              <a:off x="500" y="1962"/>
              <a:ext cx="113" cy="142"/>
            </a:xfrm>
            <a:custGeom>
              <a:avLst/>
              <a:gdLst/>
              <a:ahLst/>
              <a:cxnLst/>
              <a:rect l="l" t="t" r="r" b="b"/>
              <a:pathLst>
                <a:path w="113" h="142" extrusionOk="0">
                  <a:moveTo>
                    <a:pt x="113" y="0"/>
                  </a:moveTo>
                  <a:lnTo>
                    <a:pt x="0" y="96"/>
                  </a:lnTo>
                  <a:lnTo>
                    <a:pt x="69" y="142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500" y="1962"/>
              <a:ext cx="114" cy="143"/>
            </a:xfrm>
            <a:custGeom>
              <a:avLst/>
              <a:gdLst/>
              <a:ahLst/>
              <a:cxnLst/>
              <a:rect l="l" t="t" r="r" b="b"/>
              <a:pathLst>
                <a:path w="114" h="143" extrusionOk="0">
                  <a:moveTo>
                    <a:pt x="114" y="0"/>
                  </a:moveTo>
                  <a:lnTo>
                    <a:pt x="0" y="97"/>
                  </a:lnTo>
                  <a:lnTo>
                    <a:pt x="70" y="14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25"/>
          <p:cNvGrpSpPr/>
          <p:nvPr/>
        </p:nvGrpSpPr>
        <p:grpSpPr>
          <a:xfrm>
            <a:off x="2564261" y="3650845"/>
            <a:ext cx="1554163" cy="617538"/>
            <a:chOff x="703" y="3582"/>
            <a:chExt cx="904" cy="389"/>
          </a:xfrm>
        </p:grpSpPr>
        <p:sp>
          <p:nvSpPr>
            <p:cNvPr id="500" name="Google Shape;500;p25"/>
            <p:cNvSpPr/>
            <p:nvPr/>
          </p:nvSpPr>
          <p:spPr>
            <a:xfrm>
              <a:off x="703" y="3582"/>
              <a:ext cx="904" cy="389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911" y="3600"/>
              <a:ext cx="479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MERCADO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807" y="3715"/>
              <a:ext cx="687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PROVEEDORES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897" y="3830"/>
              <a:ext cx="612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NACIONALES</a:t>
              </a:r>
              <a:endParaRPr/>
            </a:p>
          </p:txBody>
        </p:sp>
      </p:grpSp>
      <p:grpSp>
        <p:nvGrpSpPr>
          <p:cNvPr id="504" name="Google Shape;504;p25"/>
          <p:cNvGrpSpPr/>
          <p:nvPr/>
        </p:nvGrpSpPr>
        <p:grpSpPr>
          <a:xfrm>
            <a:off x="5288411" y="3574645"/>
            <a:ext cx="1552575" cy="933450"/>
            <a:chOff x="2596" y="3425"/>
            <a:chExt cx="903" cy="588"/>
          </a:xfrm>
        </p:grpSpPr>
        <p:sp>
          <p:nvSpPr>
            <p:cNvPr id="505" name="Google Shape;505;p25"/>
            <p:cNvSpPr/>
            <p:nvPr/>
          </p:nvSpPr>
          <p:spPr>
            <a:xfrm>
              <a:off x="2596" y="3425"/>
              <a:ext cx="903" cy="588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656" y="3428"/>
              <a:ext cx="682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COMPETENCIA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656" y="3543"/>
              <a:ext cx="347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LOCAL: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656" y="3658"/>
              <a:ext cx="445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ACTUAL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2656" y="3773"/>
              <a:ext cx="658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INGRESANTE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2656" y="3888"/>
              <a:ext cx="631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 SUSTITUTOS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6279011" y="1669645"/>
            <a:ext cx="1554163" cy="596900"/>
            <a:chOff x="3886" y="3261"/>
            <a:chExt cx="904" cy="376"/>
          </a:xfrm>
        </p:grpSpPr>
        <p:sp>
          <p:nvSpPr>
            <p:cNvPr id="512" name="Google Shape;512;p25"/>
            <p:cNvSpPr/>
            <p:nvPr/>
          </p:nvSpPr>
          <p:spPr>
            <a:xfrm>
              <a:off x="3886" y="3261"/>
              <a:ext cx="904" cy="376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4104" y="3330"/>
              <a:ext cx="458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ENTORNO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3942" y="3445"/>
              <a:ext cx="596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NACIONAL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15" name="Google Shape;515;p25"/>
          <p:cNvGrpSpPr/>
          <p:nvPr/>
        </p:nvGrpSpPr>
        <p:grpSpPr>
          <a:xfrm>
            <a:off x="4215261" y="1593445"/>
            <a:ext cx="1554163" cy="596900"/>
            <a:chOff x="3886" y="3261"/>
            <a:chExt cx="904" cy="376"/>
          </a:xfrm>
        </p:grpSpPr>
        <p:sp>
          <p:nvSpPr>
            <p:cNvPr id="516" name="Google Shape;516;p25"/>
            <p:cNvSpPr/>
            <p:nvPr/>
          </p:nvSpPr>
          <p:spPr>
            <a:xfrm>
              <a:off x="3886" y="3261"/>
              <a:ext cx="904" cy="376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4104" y="3330"/>
              <a:ext cx="495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GOBIERNO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3942" y="3445"/>
              <a:ext cx="96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19" name="Google Shape;519;p25"/>
          <p:cNvGrpSpPr/>
          <p:nvPr/>
        </p:nvGrpSpPr>
        <p:grpSpPr>
          <a:xfrm>
            <a:off x="6526661" y="2507845"/>
            <a:ext cx="1255713" cy="596900"/>
            <a:chOff x="3199" y="2968"/>
            <a:chExt cx="730" cy="376"/>
          </a:xfrm>
        </p:grpSpPr>
        <p:sp>
          <p:nvSpPr>
            <p:cNvPr id="520" name="Google Shape;520;p25"/>
            <p:cNvSpPr/>
            <p:nvPr/>
          </p:nvSpPr>
          <p:spPr>
            <a:xfrm>
              <a:off x="3199" y="2968"/>
              <a:ext cx="730" cy="376"/>
            </a:xfrm>
            <a:prstGeom prst="ellipse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3320" y="2980"/>
              <a:ext cx="479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MERCADO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334" y="3095"/>
              <a:ext cx="454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CLIENTES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307" y="3210"/>
              <a:ext cx="612" cy="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E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NACIONALES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24" name="Google Shape;524;p25"/>
          <p:cNvSpPr/>
          <p:nvPr/>
        </p:nvSpPr>
        <p:spPr>
          <a:xfrm>
            <a:off x="2481711" y="2812645"/>
            <a:ext cx="1568450" cy="381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5"/>
          <p:cNvSpPr txBox="1"/>
          <p:nvPr/>
        </p:nvSpPr>
        <p:spPr>
          <a:xfrm>
            <a:off x="2475361" y="2782483"/>
            <a:ext cx="1482725" cy="436562"/>
          </a:xfrm>
          <a:prstGeom prst="rect">
            <a:avLst/>
          </a:prstGeom>
          <a:solidFill>
            <a:srgbClr val="FFFF66"/>
          </a:solidFill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lang="es-E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EMPRESA</a:t>
            </a:r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97D50F-4470-CCA8-B29D-DD45D8C4E57B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"/>
          <p:cNvSpPr txBox="1">
            <a:spLocks noGrp="1"/>
          </p:cNvSpPr>
          <p:nvPr>
            <p:ph type="title" idx="4294967295"/>
          </p:nvPr>
        </p:nvSpPr>
        <p:spPr>
          <a:xfrm>
            <a:off x="1410549" y="1023145"/>
            <a:ext cx="1039675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generación de valor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6"/>
          <p:cNvSpPr txBox="1">
            <a:spLocks noGrp="1"/>
          </p:cNvSpPr>
          <p:nvPr>
            <p:ph type="body" idx="4294967295"/>
          </p:nvPr>
        </p:nvSpPr>
        <p:spPr>
          <a:xfrm>
            <a:off x="1410549" y="1843088"/>
            <a:ext cx="1097280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7732" lvl="0" indent="0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b="1" dirty="0"/>
              <a:t>Entorno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Globalización de mercados (“crisis global”)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Desaparición de barreras y proteccionismo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Privatización de empresas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Mas mercados, menos gobierno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Rol de gobierno es regulador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Libre competencia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Oferta y demanda regulan precios</a:t>
            </a:r>
            <a:endParaRPr dirty="0"/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/>
              <a:t>Alta competitividad</a:t>
            </a:r>
            <a:endParaRPr dirty="0"/>
          </a:p>
          <a:p>
            <a:pPr marL="609585" lvl="0" indent="-364052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6DD0A80-1D51-2371-BF59-50B0A4F69BE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7"/>
          <p:cNvSpPr txBox="1">
            <a:spLocks noGrp="1"/>
          </p:cNvSpPr>
          <p:nvPr>
            <p:ph type="title" idx="4294967295"/>
          </p:nvPr>
        </p:nvSpPr>
        <p:spPr>
          <a:xfrm>
            <a:off x="1561469" y="895443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generación de valor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7"/>
          <p:cNvSpPr txBox="1">
            <a:spLocks noGrp="1"/>
          </p:cNvSpPr>
          <p:nvPr>
            <p:ph type="body" idx="4294967295"/>
          </p:nvPr>
        </p:nvSpPr>
        <p:spPr>
          <a:xfrm>
            <a:off x="1561469" y="1601881"/>
            <a:ext cx="10183688" cy="3922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7732" lvl="0" indent="0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s-ES" b="1" dirty="0">
                <a:solidFill>
                  <a:schemeClr val="tx1"/>
                </a:solidFill>
              </a:rPr>
              <a:t>Empresa</a:t>
            </a:r>
            <a:endParaRPr dirty="0">
              <a:solidFill>
                <a:schemeClr val="tx1"/>
              </a:solidFill>
            </a:endParaRPr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>
                <a:solidFill>
                  <a:schemeClr val="tx1"/>
                </a:solidFill>
              </a:rPr>
              <a:t>Gestión operativa poco innovadora</a:t>
            </a:r>
            <a:endParaRPr dirty="0">
              <a:solidFill>
                <a:schemeClr val="tx1"/>
              </a:solidFill>
            </a:endParaRPr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>
                <a:solidFill>
                  <a:schemeClr val="tx1"/>
                </a:solidFill>
              </a:rPr>
              <a:t>Tecnología y know-how atrasados</a:t>
            </a:r>
            <a:endParaRPr dirty="0">
              <a:solidFill>
                <a:schemeClr val="tx1"/>
              </a:solidFill>
            </a:endParaRPr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>
                <a:solidFill>
                  <a:schemeClr val="tx1"/>
                </a:solidFill>
              </a:rPr>
              <a:t>Gestión administrativa no adecuada al entorno</a:t>
            </a:r>
            <a:endParaRPr dirty="0">
              <a:solidFill>
                <a:schemeClr val="tx1"/>
              </a:solidFill>
            </a:endParaRPr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>
                <a:solidFill>
                  <a:schemeClr val="tx1"/>
                </a:solidFill>
              </a:rPr>
              <a:t>Competencia de productos y servicios de calidad y costos</a:t>
            </a:r>
            <a:endParaRPr dirty="0">
              <a:solidFill>
                <a:schemeClr val="tx1"/>
              </a:solidFill>
            </a:endParaRPr>
          </a:p>
          <a:p>
            <a:pPr marL="609585" lvl="0" indent="-541853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 dirty="0">
                <a:solidFill>
                  <a:schemeClr val="tx1"/>
                </a:solidFill>
              </a:rPr>
              <a:t>Gerencia por manejo de procesos</a:t>
            </a:r>
            <a:endParaRPr dirty="0">
              <a:solidFill>
                <a:schemeClr val="tx1"/>
              </a:solidFill>
            </a:endParaRPr>
          </a:p>
          <a:p>
            <a:pPr marL="609585" lvl="0" indent="-364052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01A877A-D2A1-157D-BEFD-52A3F385BFA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8"/>
          <p:cNvSpPr txBox="1">
            <a:spLocks noGrp="1"/>
          </p:cNvSpPr>
          <p:nvPr>
            <p:ph type="title" idx="4294967295"/>
          </p:nvPr>
        </p:nvSpPr>
        <p:spPr>
          <a:xfrm>
            <a:off x="1491448" y="1322525"/>
            <a:ext cx="2698750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generación de valor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28"/>
          <p:cNvSpPr/>
          <p:nvPr/>
        </p:nvSpPr>
        <p:spPr>
          <a:xfrm>
            <a:off x="2631273" y="5734188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5299861" y="5734188"/>
            <a:ext cx="304641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8" name="Google Shape;548;p28"/>
          <p:cNvGrpSpPr/>
          <p:nvPr/>
        </p:nvGrpSpPr>
        <p:grpSpPr>
          <a:xfrm>
            <a:off x="3659973" y="895212"/>
            <a:ext cx="7242589" cy="5067576"/>
            <a:chOff x="94" y="1192"/>
            <a:chExt cx="4838" cy="4596"/>
          </a:xfrm>
        </p:grpSpPr>
        <p:grpSp>
          <p:nvGrpSpPr>
            <p:cNvPr id="549" name="Google Shape;549;p28"/>
            <p:cNvGrpSpPr/>
            <p:nvPr/>
          </p:nvGrpSpPr>
          <p:grpSpPr>
            <a:xfrm>
              <a:off x="1652" y="1192"/>
              <a:ext cx="1614" cy="1565"/>
              <a:chOff x="1652" y="1192"/>
              <a:chExt cx="1614" cy="1565"/>
            </a:xfrm>
          </p:grpSpPr>
          <p:sp>
            <p:nvSpPr>
              <p:cNvPr id="550" name="Google Shape;550;p28"/>
              <p:cNvSpPr/>
              <p:nvPr/>
            </p:nvSpPr>
            <p:spPr>
              <a:xfrm>
                <a:off x="1652" y="1192"/>
                <a:ext cx="1614" cy="1565"/>
              </a:xfrm>
              <a:prstGeom prst="ellipse">
                <a:avLst/>
              </a:prstGeom>
              <a:gradFill>
                <a:gsLst>
                  <a:gs pos="0">
                    <a:srgbClr val="99CCFF"/>
                  </a:gs>
                  <a:gs pos="100000">
                    <a:srgbClr val="475E7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8"/>
              <p:cNvSpPr/>
              <p:nvPr/>
            </p:nvSpPr>
            <p:spPr>
              <a:xfrm>
                <a:off x="1904" y="1873"/>
                <a:ext cx="1301" cy="2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ts val="2400"/>
                  <a:buFont typeface="Times New Roman"/>
                  <a:buNone/>
                </a:pPr>
                <a:r>
                  <a:rPr lang="es-ES" sz="2000" b="1" dirty="0">
                    <a:solidFill>
                      <a:srgbClr val="FFFF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OPERACIONES</a:t>
                </a:r>
                <a:endParaRPr sz="1600" dirty="0"/>
              </a:p>
            </p:txBody>
          </p:sp>
        </p:grpSp>
        <p:grpSp>
          <p:nvGrpSpPr>
            <p:cNvPr id="552" name="Google Shape;552;p28"/>
            <p:cNvGrpSpPr/>
            <p:nvPr/>
          </p:nvGrpSpPr>
          <p:grpSpPr>
            <a:xfrm>
              <a:off x="94" y="3677"/>
              <a:ext cx="1611" cy="1567"/>
              <a:chOff x="94" y="3677"/>
              <a:chExt cx="1611" cy="1567"/>
            </a:xfrm>
          </p:grpSpPr>
          <p:sp>
            <p:nvSpPr>
              <p:cNvPr id="553" name="Google Shape;553;p28"/>
              <p:cNvSpPr/>
              <p:nvPr/>
            </p:nvSpPr>
            <p:spPr>
              <a:xfrm>
                <a:off x="94" y="3677"/>
                <a:ext cx="1611" cy="1567"/>
              </a:xfrm>
              <a:prstGeom prst="ellipse">
                <a:avLst/>
              </a:prstGeom>
              <a:gradFill>
                <a:gsLst>
                  <a:gs pos="0">
                    <a:srgbClr val="6699FF"/>
                  </a:gs>
                  <a:gs pos="100000">
                    <a:srgbClr val="2F477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rgbClr val="FFFF6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28"/>
              <p:cNvSpPr/>
              <p:nvPr/>
            </p:nvSpPr>
            <p:spPr>
              <a:xfrm>
                <a:off x="441" y="4334"/>
                <a:ext cx="1058" cy="3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ts val="2800"/>
                  <a:buFont typeface="Times New Roman"/>
                  <a:buNone/>
                </a:pPr>
                <a:r>
                  <a:rPr lang="es-ES" sz="2400" b="1" dirty="0">
                    <a:solidFill>
                      <a:srgbClr val="FFFF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FINANZAS</a:t>
                </a:r>
                <a:endParaRPr sz="1600" dirty="0"/>
              </a:p>
            </p:txBody>
          </p:sp>
        </p:grpSp>
        <p:grpSp>
          <p:nvGrpSpPr>
            <p:cNvPr id="555" name="Google Shape;555;p28"/>
            <p:cNvGrpSpPr/>
            <p:nvPr/>
          </p:nvGrpSpPr>
          <p:grpSpPr>
            <a:xfrm>
              <a:off x="3320" y="3730"/>
              <a:ext cx="1612" cy="1566"/>
              <a:chOff x="3320" y="3730"/>
              <a:chExt cx="1612" cy="1566"/>
            </a:xfrm>
          </p:grpSpPr>
          <p:sp>
            <p:nvSpPr>
              <p:cNvPr id="556" name="Google Shape;556;p28"/>
              <p:cNvSpPr/>
              <p:nvPr/>
            </p:nvSpPr>
            <p:spPr>
              <a:xfrm>
                <a:off x="3320" y="3730"/>
                <a:ext cx="1612" cy="1566"/>
              </a:xfrm>
              <a:prstGeom prst="ellipse">
                <a:avLst/>
              </a:prstGeom>
              <a:gradFill>
                <a:gsLst>
                  <a:gs pos="0">
                    <a:srgbClr val="6699FF"/>
                  </a:gs>
                  <a:gs pos="100000">
                    <a:srgbClr val="2F477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8"/>
              <p:cNvSpPr/>
              <p:nvPr/>
            </p:nvSpPr>
            <p:spPr>
              <a:xfrm>
                <a:off x="3633" y="4413"/>
                <a:ext cx="1143" cy="2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ts val="2400"/>
                  <a:buFont typeface="Times New Roman"/>
                  <a:buNone/>
                </a:pPr>
                <a:r>
                  <a:rPr lang="es-ES" sz="2400" b="1" dirty="0">
                    <a:solidFill>
                      <a:srgbClr val="FFFF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</a:t>
                </a:r>
                <a:r>
                  <a:rPr lang="es-ES" sz="2000" b="1" dirty="0">
                    <a:solidFill>
                      <a:srgbClr val="FFFF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MERCADEO</a:t>
                </a:r>
                <a:endParaRPr dirty="0"/>
              </a:p>
            </p:txBody>
          </p:sp>
        </p:grpSp>
        <p:grpSp>
          <p:nvGrpSpPr>
            <p:cNvPr id="558" name="Google Shape;558;p28"/>
            <p:cNvGrpSpPr/>
            <p:nvPr/>
          </p:nvGrpSpPr>
          <p:grpSpPr>
            <a:xfrm>
              <a:off x="1649" y="4491"/>
              <a:ext cx="1667" cy="85"/>
              <a:chOff x="1649" y="4491"/>
              <a:chExt cx="1667" cy="85"/>
            </a:xfrm>
          </p:grpSpPr>
          <p:cxnSp>
            <p:nvCxnSpPr>
              <p:cNvPr id="559" name="Google Shape;559;p28"/>
              <p:cNvCxnSpPr/>
              <p:nvPr/>
            </p:nvCxnSpPr>
            <p:spPr>
              <a:xfrm>
                <a:off x="1720" y="4534"/>
                <a:ext cx="1523" cy="1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0" name="Google Shape;560;p28"/>
              <p:cNvSpPr/>
              <p:nvPr/>
            </p:nvSpPr>
            <p:spPr>
              <a:xfrm>
                <a:off x="3173" y="4491"/>
                <a:ext cx="143" cy="8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5" extrusionOk="0">
                    <a:moveTo>
                      <a:pt x="143" y="43"/>
                    </a:moveTo>
                    <a:lnTo>
                      <a:pt x="0" y="0"/>
                    </a:lnTo>
                    <a:lnTo>
                      <a:pt x="0" y="85"/>
                    </a:lnTo>
                    <a:lnTo>
                      <a:pt x="143" y="4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1649" y="4491"/>
                <a:ext cx="143" cy="8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5" extrusionOk="0">
                    <a:moveTo>
                      <a:pt x="0" y="43"/>
                    </a:moveTo>
                    <a:lnTo>
                      <a:pt x="143" y="85"/>
                    </a:lnTo>
                    <a:lnTo>
                      <a:pt x="143" y="0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2" name="Google Shape;562;p28"/>
            <p:cNvGrpSpPr/>
            <p:nvPr/>
          </p:nvGrpSpPr>
          <p:grpSpPr>
            <a:xfrm>
              <a:off x="3101" y="2483"/>
              <a:ext cx="753" cy="1297"/>
              <a:chOff x="3101" y="2483"/>
              <a:chExt cx="753" cy="1297"/>
            </a:xfrm>
          </p:grpSpPr>
          <p:cxnSp>
            <p:nvCxnSpPr>
              <p:cNvPr id="563" name="Google Shape;563;p28"/>
              <p:cNvCxnSpPr/>
              <p:nvPr/>
            </p:nvCxnSpPr>
            <p:spPr>
              <a:xfrm>
                <a:off x="3146" y="2561"/>
                <a:ext cx="661" cy="1140"/>
              </a:xfrm>
              <a:prstGeom prst="straightConnector1">
                <a:avLst/>
              </a:prstGeom>
              <a:noFill/>
              <a:ln w="238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4" name="Google Shape;564;p28"/>
              <p:cNvSpPr/>
              <p:nvPr/>
            </p:nvSpPr>
            <p:spPr>
              <a:xfrm>
                <a:off x="3747" y="3637"/>
                <a:ext cx="107" cy="14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43" extrusionOk="0">
                    <a:moveTo>
                      <a:pt x="107" y="143"/>
                    </a:moveTo>
                    <a:lnTo>
                      <a:pt x="72" y="0"/>
                    </a:lnTo>
                    <a:lnTo>
                      <a:pt x="0" y="42"/>
                    </a:lnTo>
                    <a:lnTo>
                      <a:pt x="107" y="14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3101" y="2483"/>
                <a:ext cx="107" cy="143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43" extrusionOk="0">
                    <a:moveTo>
                      <a:pt x="0" y="0"/>
                    </a:moveTo>
                    <a:lnTo>
                      <a:pt x="35" y="143"/>
                    </a:lnTo>
                    <a:lnTo>
                      <a:pt x="107" y="1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" name="Google Shape;566;p28"/>
            <p:cNvGrpSpPr/>
            <p:nvPr/>
          </p:nvGrpSpPr>
          <p:grpSpPr>
            <a:xfrm>
              <a:off x="1111" y="2483"/>
              <a:ext cx="700" cy="1135"/>
              <a:chOff x="1111" y="2483"/>
              <a:chExt cx="700" cy="1135"/>
            </a:xfrm>
          </p:grpSpPr>
          <p:cxnSp>
            <p:nvCxnSpPr>
              <p:cNvPr id="567" name="Google Shape;567;p28"/>
              <p:cNvCxnSpPr/>
              <p:nvPr/>
            </p:nvCxnSpPr>
            <p:spPr>
              <a:xfrm rot="10800000" flipH="1">
                <a:off x="1159" y="2561"/>
                <a:ext cx="602" cy="978"/>
              </a:xfrm>
              <a:prstGeom prst="straightConnector1">
                <a:avLst/>
              </a:prstGeom>
              <a:noFill/>
              <a:ln w="238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68" name="Google Shape;568;p28"/>
              <p:cNvSpPr/>
              <p:nvPr/>
            </p:nvSpPr>
            <p:spPr>
              <a:xfrm>
                <a:off x="1111" y="3481"/>
                <a:ext cx="10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37" extrusionOk="0">
                    <a:moveTo>
                      <a:pt x="0" y="137"/>
                    </a:moveTo>
                    <a:lnTo>
                      <a:pt x="107" y="44"/>
                    </a:lnTo>
                    <a:lnTo>
                      <a:pt x="35" y="0"/>
                    </a:ln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1704" y="2483"/>
                <a:ext cx="107" cy="137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37" extrusionOk="0">
                    <a:moveTo>
                      <a:pt x="107" y="0"/>
                    </a:moveTo>
                    <a:lnTo>
                      <a:pt x="0" y="93"/>
                    </a:lnTo>
                    <a:lnTo>
                      <a:pt x="72" y="137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0" name="Google Shape;570;p28"/>
            <p:cNvSpPr/>
            <p:nvPr/>
          </p:nvSpPr>
          <p:spPr>
            <a:xfrm>
              <a:off x="279" y="5564"/>
              <a:ext cx="4487" cy="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s-ES" sz="2000" b="1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LAS CINCO AREAS FUNCIONALES BÁSICAS DE LA EMPRESA</a:t>
              </a:r>
              <a:r>
                <a:rPr lang="es-ES" sz="2000" b="1" i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1" name="Google Shape;571;p28"/>
            <p:cNvGrpSpPr/>
            <p:nvPr/>
          </p:nvGrpSpPr>
          <p:grpSpPr>
            <a:xfrm>
              <a:off x="1705" y="3353"/>
              <a:ext cx="1505" cy="377"/>
              <a:chOff x="1705" y="3353"/>
              <a:chExt cx="1505" cy="377"/>
            </a:xfrm>
          </p:grpSpPr>
          <p:sp>
            <p:nvSpPr>
              <p:cNvPr id="572" name="Google Shape;572;p28"/>
              <p:cNvSpPr/>
              <p:nvPr/>
            </p:nvSpPr>
            <p:spPr>
              <a:xfrm>
                <a:off x="1705" y="3353"/>
                <a:ext cx="1505" cy="377"/>
              </a:xfrm>
              <a:prstGeom prst="ellipse">
                <a:avLst/>
              </a:prstGeom>
              <a:gradFill>
                <a:gsLst>
                  <a:gs pos="0">
                    <a:srgbClr val="6699FF"/>
                  </a:gs>
                  <a:gs pos="100000">
                    <a:srgbClr val="2F477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28"/>
              <p:cNvSpPr/>
              <p:nvPr/>
            </p:nvSpPr>
            <p:spPr>
              <a:xfrm>
                <a:off x="2040" y="3441"/>
                <a:ext cx="806" cy="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00"/>
                  </a:buClr>
                  <a:buSzPts val="2000"/>
                  <a:buFont typeface="Times New Roman"/>
                  <a:buNone/>
                </a:pPr>
                <a:r>
                  <a:rPr lang="es-ES" sz="1600" b="1" dirty="0">
                    <a:solidFill>
                      <a:srgbClr val="FFFF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PERSONAL</a:t>
                </a:r>
                <a:endParaRPr b="1" dirty="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574" name="Google Shape;574;p28"/>
            <p:cNvGrpSpPr/>
            <p:nvPr/>
          </p:nvGrpSpPr>
          <p:grpSpPr>
            <a:xfrm>
              <a:off x="2418" y="2752"/>
              <a:ext cx="70" cy="598"/>
              <a:chOff x="2418" y="2752"/>
              <a:chExt cx="70" cy="598"/>
            </a:xfrm>
          </p:grpSpPr>
          <p:cxnSp>
            <p:nvCxnSpPr>
              <p:cNvPr id="575" name="Google Shape;575;p28"/>
              <p:cNvCxnSpPr/>
              <p:nvPr/>
            </p:nvCxnSpPr>
            <p:spPr>
              <a:xfrm>
                <a:off x="2453" y="2813"/>
                <a:ext cx="1" cy="475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6" name="Google Shape;576;p28"/>
              <p:cNvSpPr/>
              <p:nvPr/>
            </p:nvSpPr>
            <p:spPr>
              <a:xfrm>
                <a:off x="2418" y="3231"/>
                <a:ext cx="70" cy="119"/>
              </a:xfrm>
              <a:custGeom>
                <a:avLst/>
                <a:gdLst/>
                <a:ahLst/>
                <a:cxnLst/>
                <a:rect l="l" t="t" r="r" b="b"/>
                <a:pathLst>
                  <a:path w="70" h="119" extrusionOk="0">
                    <a:moveTo>
                      <a:pt x="35" y="119"/>
                    </a:moveTo>
                    <a:lnTo>
                      <a:pt x="70" y="0"/>
                    </a:lnTo>
                    <a:lnTo>
                      <a:pt x="0" y="0"/>
                    </a:lnTo>
                    <a:lnTo>
                      <a:pt x="35" y="119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2418" y="2752"/>
                <a:ext cx="70" cy="119"/>
              </a:xfrm>
              <a:custGeom>
                <a:avLst/>
                <a:gdLst/>
                <a:ahLst/>
                <a:cxnLst/>
                <a:rect l="l" t="t" r="r" b="b"/>
                <a:pathLst>
                  <a:path w="70" h="119" extrusionOk="0">
                    <a:moveTo>
                      <a:pt x="35" y="0"/>
                    </a:moveTo>
                    <a:lnTo>
                      <a:pt x="0" y="119"/>
                    </a:lnTo>
                    <a:lnTo>
                      <a:pt x="70" y="119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8" name="Google Shape;578;p28"/>
            <p:cNvGrpSpPr/>
            <p:nvPr/>
          </p:nvGrpSpPr>
          <p:grpSpPr>
            <a:xfrm>
              <a:off x="3048" y="3672"/>
              <a:ext cx="375" cy="486"/>
              <a:chOff x="3048" y="3672"/>
              <a:chExt cx="375" cy="486"/>
            </a:xfrm>
          </p:grpSpPr>
          <p:cxnSp>
            <p:nvCxnSpPr>
              <p:cNvPr id="579" name="Google Shape;579;p28"/>
              <p:cNvCxnSpPr/>
              <p:nvPr/>
            </p:nvCxnSpPr>
            <p:spPr>
              <a:xfrm>
                <a:off x="3095" y="3735"/>
                <a:ext cx="279" cy="359"/>
              </a:xfrm>
              <a:prstGeom prst="straightConnector1">
                <a:avLst/>
              </a:prstGeom>
              <a:noFill/>
              <a:ln w="11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80" name="Google Shape;580;p28"/>
              <p:cNvSpPr/>
              <p:nvPr/>
            </p:nvSpPr>
            <p:spPr>
              <a:xfrm>
                <a:off x="3322" y="4042"/>
                <a:ext cx="101" cy="116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16" extrusionOk="0">
                    <a:moveTo>
                      <a:pt x="101" y="116"/>
                    </a:moveTo>
                    <a:lnTo>
                      <a:pt x="56" y="0"/>
                    </a:lnTo>
                    <a:lnTo>
                      <a:pt x="0" y="42"/>
                    </a:lnTo>
                    <a:lnTo>
                      <a:pt x="101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3048" y="3672"/>
                <a:ext cx="101" cy="116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16" extrusionOk="0">
                    <a:moveTo>
                      <a:pt x="0" y="0"/>
                    </a:moveTo>
                    <a:lnTo>
                      <a:pt x="45" y="116"/>
                    </a:lnTo>
                    <a:lnTo>
                      <a:pt x="101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2" name="Google Shape;582;p28"/>
            <p:cNvGrpSpPr/>
            <p:nvPr/>
          </p:nvGrpSpPr>
          <p:grpSpPr>
            <a:xfrm>
              <a:off x="1596" y="3672"/>
              <a:ext cx="322" cy="379"/>
              <a:chOff x="1596" y="3672"/>
              <a:chExt cx="322" cy="379"/>
            </a:xfrm>
          </p:grpSpPr>
          <p:cxnSp>
            <p:nvCxnSpPr>
              <p:cNvPr id="583" name="Google Shape;583;p28"/>
              <p:cNvCxnSpPr/>
              <p:nvPr/>
            </p:nvCxnSpPr>
            <p:spPr>
              <a:xfrm rot="10800000" flipH="1">
                <a:off x="1648" y="3735"/>
                <a:ext cx="216" cy="252"/>
              </a:xfrm>
              <a:prstGeom prst="straightConnector1">
                <a:avLst/>
              </a:prstGeom>
              <a:noFill/>
              <a:ln w="11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84" name="Google Shape;584;p28"/>
              <p:cNvSpPr/>
              <p:nvPr/>
            </p:nvSpPr>
            <p:spPr>
              <a:xfrm>
                <a:off x="1596" y="3938"/>
                <a:ext cx="104" cy="113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13" extrusionOk="0">
                    <a:moveTo>
                      <a:pt x="0" y="113"/>
                    </a:moveTo>
                    <a:lnTo>
                      <a:pt x="104" y="46"/>
                    </a:lnTo>
                    <a:lnTo>
                      <a:pt x="50" y="0"/>
                    </a:lnTo>
                    <a:lnTo>
                      <a:pt x="0" y="113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1814" y="3672"/>
                <a:ext cx="104" cy="113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13" extrusionOk="0">
                    <a:moveTo>
                      <a:pt x="104" y="0"/>
                    </a:moveTo>
                    <a:lnTo>
                      <a:pt x="0" y="67"/>
                    </a:lnTo>
                    <a:lnTo>
                      <a:pt x="54" y="113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6" name="Google Shape;586;p28"/>
            <p:cNvSpPr/>
            <p:nvPr/>
          </p:nvSpPr>
          <p:spPr>
            <a:xfrm>
              <a:off x="714" y="2803"/>
              <a:ext cx="754" cy="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s-E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LOGISTICA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3519" y="2803"/>
              <a:ext cx="753" cy="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imes New Roman"/>
                <a:buNone/>
              </a:pPr>
              <a:r>
                <a:rPr lang="es-E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LOGISTICA</a:t>
              </a:r>
              <a:endParaRPr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2443" y="4677"/>
              <a:ext cx="89" cy="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lang="es-E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$</a:t>
              </a: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F199CE8-DB33-3E0A-6239-83022FF43201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30"/>
          <p:cNvSpPr txBox="1">
            <a:spLocks noGrp="1"/>
          </p:cNvSpPr>
          <p:nvPr>
            <p:ph type="title" idx="4294967295"/>
          </p:nvPr>
        </p:nvSpPr>
        <p:spPr>
          <a:xfrm>
            <a:off x="1722268" y="848927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generación de valor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" name="Google Shape;1050;p30"/>
          <p:cNvSpPr txBox="1">
            <a:spLocks noGrp="1"/>
          </p:cNvSpPr>
          <p:nvPr>
            <p:ph type="body" idx="4294967295"/>
          </p:nvPr>
        </p:nvSpPr>
        <p:spPr>
          <a:xfrm>
            <a:off x="1722268" y="1789713"/>
            <a:ext cx="4127500" cy="3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Calibri"/>
              <a:buNone/>
            </a:pPr>
            <a:r>
              <a:rPr lang="es-ES" b="1" dirty="0">
                <a:solidFill>
                  <a:srgbClr val="CC0000"/>
                </a:solidFill>
              </a:rPr>
              <a:t>Bienes Físicos</a:t>
            </a:r>
            <a:endParaRPr dirty="0"/>
          </a:p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800" b="1" dirty="0">
              <a:solidFill>
                <a:srgbClr val="CC0000"/>
              </a:solidFill>
            </a:endParaRPr>
          </a:p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ES" sz="2200" dirty="0"/>
              <a:t>Producto Tangible</a:t>
            </a:r>
            <a:endParaRPr dirty="0"/>
          </a:p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ES" sz="2200" dirty="0"/>
              <a:t>Valor almacenado en producto</a:t>
            </a:r>
            <a:endParaRPr dirty="0"/>
          </a:p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ES" sz="2200" dirty="0"/>
              <a:t>Producido ambiente industrial</a:t>
            </a:r>
            <a:endParaRPr dirty="0"/>
          </a:p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ES" sz="2200" dirty="0"/>
              <a:t>Lejos  del consumidor</a:t>
            </a:r>
            <a:endParaRPr dirty="0"/>
          </a:p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ES" sz="2200" dirty="0"/>
              <a:t>Usualmente estandarizado</a:t>
            </a:r>
            <a:endParaRPr dirty="0"/>
          </a:p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ES" sz="2200" dirty="0"/>
              <a:t>Calidad inherente al producto</a:t>
            </a:r>
            <a:endParaRPr dirty="0"/>
          </a:p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ES" sz="2200" dirty="0"/>
              <a:t>Calidad función de materiales</a:t>
            </a:r>
            <a:endParaRPr dirty="0"/>
          </a:p>
          <a:p>
            <a:pPr marL="282575" lvl="0" indent="-2825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✔"/>
            </a:pPr>
            <a:r>
              <a:rPr lang="es-ES" sz="2200" dirty="0"/>
              <a:t>Producto para stocks</a:t>
            </a:r>
            <a:endParaRPr dirty="0"/>
          </a:p>
          <a:p>
            <a:pPr marL="282575" lvl="0" indent="-104775" algn="l" rtl="0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200" dirty="0"/>
          </a:p>
        </p:txBody>
      </p:sp>
      <p:sp>
        <p:nvSpPr>
          <p:cNvPr id="1051" name="Google Shape;1051;p30"/>
          <p:cNvSpPr txBox="1"/>
          <p:nvPr/>
        </p:nvSpPr>
        <p:spPr>
          <a:xfrm>
            <a:off x="6794385" y="1789849"/>
            <a:ext cx="4127500" cy="394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2575" indent="-282575">
              <a:lnSpc>
                <a:spcPct val="90000"/>
              </a:lnSpc>
              <a:spcBef>
                <a:spcPts val="747"/>
              </a:spcBef>
              <a:buClr>
                <a:srgbClr val="CC0000"/>
              </a:buClr>
              <a:buSzPts val="2800"/>
              <a:buFont typeface="Calibri"/>
              <a:buNone/>
              <a:defRPr sz="2800" b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indent="-335280">
              <a:lnSpc>
                <a:spcPct val="90000"/>
              </a:lnSpc>
              <a:spcBef>
                <a:spcPts val="533"/>
              </a:spcBef>
              <a:buClr>
                <a:schemeClr val="dk1"/>
              </a:buClr>
              <a:buSzPts val="1680"/>
              <a:buChar char="o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indent="-355600">
              <a:lnSpc>
                <a:spcPct val="90000"/>
              </a:lnSpc>
              <a:spcBef>
                <a:spcPts val="533"/>
              </a:spcBef>
              <a:buClr>
                <a:schemeClr val="dk1"/>
              </a:buClr>
              <a:buSzPts val="2000"/>
              <a:buChar char="▪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indent="-330200">
              <a:lnSpc>
                <a:spcPct val="90000"/>
              </a:lnSpc>
              <a:spcBef>
                <a:spcPts val="427"/>
              </a:spcBef>
              <a:buClr>
                <a:schemeClr val="dk1"/>
              </a:buClr>
              <a:buSzPts val="1600"/>
              <a:buChar char="–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indent="-330200">
              <a:lnSpc>
                <a:spcPct val="90000"/>
              </a:lnSpc>
              <a:spcBef>
                <a:spcPts val="427"/>
              </a:spcBef>
              <a:buClr>
                <a:schemeClr val="dk1"/>
              </a:buClr>
              <a:buSzPts val="1600"/>
              <a:buChar char="»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indent="-34290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indent="-34290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indent="-34290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indent="-342900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SzPts val="1800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ES" dirty="0"/>
              <a:t> Servicios</a:t>
            </a:r>
            <a:endParaRPr dirty="0"/>
          </a:p>
          <a:p>
            <a:endParaRPr dirty="0"/>
          </a:p>
          <a:p>
            <a:pPr>
              <a:lnSpc>
                <a:spcPct val="110000"/>
              </a:lnSpc>
              <a:buClr>
                <a:schemeClr val="dk1"/>
              </a:buClr>
              <a:buFont typeface="Noto Sans Symbols"/>
              <a:buChar char="✔"/>
            </a:pPr>
            <a:r>
              <a:rPr lang="es-ES" sz="2600" b="0" dirty="0">
                <a:solidFill>
                  <a:schemeClr val="dk1"/>
                </a:solidFill>
              </a:rPr>
              <a:t>Producto intangible</a:t>
            </a:r>
            <a:endParaRPr sz="2600" b="0" dirty="0">
              <a:solidFill>
                <a:schemeClr val="dk1"/>
              </a:solidFill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Font typeface="Noto Sans Symbols"/>
              <a:buChar char="✔"/>
            </a:pPr>
            <a:r>
              <a:rPr lang="es-ES" sz="2600" b="0" dirty="0">
                <a:solidFill>
                  <a:schemeClr val="dk1"/>
                </a:solidFill>
              </a:rPr>
              <a:t>Valor percibido en el uso</a:t>
            </a:r>
            <a:endParaRPr sz="2600" b="0" dirty="0">
              <a:solidFill>
                <a:schemeClr val="dk1"/>
              </a:solidFill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Font typeface="Noto Sans Symbols"/>
              <a:buChar char="✔"/>
            </a:pPr>
            <a:r>
              <a:rPr lang="es-ES" sz="2600" b="0" dirty="0">
                <a:solidFill>
                  <a:schemeClr val="dk1"/>
                </a:solidFill>
              </a:rPr>
              <a:t>Producido en ambiente mercado</a:t>
            </a:r>
            <a:endParaRPr sz="2600" b="0" dirty="0">
              <a:solidFill>
                <a:schemeClr val="dk1"/>
              </a:solidFill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Font typeface="Noto Sans Symbols"/>
              <a:buChar char="✔"/>
            </a:pPr>
            <a:r>
              <a:rPr lang="es-ES" sz="2600" b="0" dirty="0">
                <a:solidFill>
                  <a:schemeClr val="dk1"/>
                </a:solidFill>
              </a:rPr>
              <a:t>Producido con el consumidor</a:t>
            </a:r>
            <a:endParaRPr sz="2600" b="0" dirty="0">
              <a:solidFill>
                <a:schemeClr val="dk1"/>
              </a:solidFill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Font typeface="Noto Sans Symbols"/>
              <a:buChar char="✔"/>
            </a:pPr>
            <a:r>
              <a:rPr lang="es-ES" sz="2600" b="0" dirty="0">
                <a:solidFill>
                  <a:schemeClr val="dk1"/>
                </a:solidFill>
              </a:rPr>
              <a:t>Usualmente requerido por el cliente</a:t>
            </a:r>
            <a:endParaRPr sz="2600" b="0" dirty="0">
              <a:solidFill>
                <a:schemeClr val="dk1"/>
              </a:solidFill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Font typeface="Noto Sans Symbols"/>
              <a:buChar char="✔"/>
            </a:pPr>
            <a:r>
              <a:rPr lang="es-ES" sz="2600" b="0" dirty="0">
                <a:solidFill>
                  <a:schemeClr val="dk1"/>
                </a:solidFill>
              </a:rPr>
              <a:t>Calidad inherente al proceso</a:t>
            </a:r>
            <a:endParaRPr sz="2600" b="0" dirty="0">
              <a:solidFill>
                <a:schemeClr val="dk1"/>
              </a:solidFill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Font typeface="Noto Sans Symbols"/>
              <a:buChar char="✔"/>
            </a:pPr>
            <a:r>
              <a:rPr lang="es-ES" sz="2600" b="0" dirty="0">
                <a:solidFill>
                  <a:schemeClr val="dk1"/>
                </a:solidFill>
              </a:rPr>
              <a:t>Calidad función del personal</a:t>
            </a:r>
            <a:endParaRPr sz="2600" b="0" dirty="0">
              <a:solidFill>
                <a:schemeClr val="dk1"/>
              </a:solidFill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Font typeface="Noto Sans Symbols"/>
              <a:buChar char="✔"/>
            </a:pPr>
            <a:r>
              <a:rPr lang="es-ES" sz="2600" b="0" dirty="0">
                <a:solidFill>
                  <a:schemeClr val="dk1"/>
                </a:solidFill>
              </a:rPr>
              <a:t>No inventariable</a:t>
            </a:r>
            <a:endParaRPr sz="2600" b="0" dirty="0">
              <a:solidFill>
                <a:schemeClr val="dk1"/>
              </a:solidFill>
            </a:endParaRPr>
          </a:p>
          <a:p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04351C7-04FD-643D-3E93-824FDAB59D8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1"/>
          <p:cNvSpPr txBox="1">
            <a:spLocks noGrp="1"/>
          </p:cNvSpPr>
          <p:nvPr>
            <p:ph type="title" idx="4294967295"/>
          </p:nvPr>
        </p:nvSpPr>
        <p:spPr>
          <a:xfrm>
            <a:off x="1561469" y="732393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generación de valor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31"/>
          <p:cNvSpPr txBox="1"/>
          <p:nvPr/>
        </p:nvSpPr>
        <p:spPr>
          <a:xfrm>
            <a:off x="1521781" y="1760364"/>
            <a:ext cx="10163244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Qué espera el cliente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Exigencias mayores por competitividad (no solo productos).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 cultura de servicio.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Vendedores amables.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Facturas legibles y exactas.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de servicio sensible y competente.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Teléfono 2do timbrazo sin llamadas en espera.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Buena imagen solo se consigue con una coordinación muy superior.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dejar al azar los millones posibles momentos de la verdad que se presentan con los clientes.</a:t>
            </a:r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B14B27-B2BE-06C6-2272-9D43289BFC2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4BAC766-683D-2238-8C5A-7DD7D48F3DBF}"/>
              </a:ext>
            </a:extLst>
          </p:cNvPr>
          <p:cNvSpPr txBox="1"/>
          <p:nvPr/>
        </p:nvSpPr>
        <p:spPr>
          <a:xfrm>
            <a:off x="1044075" y="4060148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Resultado de aprendizaje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A7B9964-A350-7C70-5540-107AF666EDF8}"/>
              </a:ext>
            </a:extLst>
          </p:cNvPr>
          <p:cNvSpPr txBox="1"/>
          <p:nvPr/>
        </p:nvSpPr>
        <p:spPr>
          <a:xfrm>
            <a:off x="1044075" y="4804433"/>
            <a:ext cx="4357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Conoce los conceptos relacionados en la implementación de tecnologías de información en una organización.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022906E-705C-2B42-1EC2-5D331E6221D6}"/>
              </a:ext>
            </a:extLst>
          </p:cNvPr>
          <p:cNvCxnSpPr>
            <a:cxnSpLocks/>
          </p:cNvCxnSpPr>
          <p:nvPr/>
        </p:nvCxnSpPr>
        <p:spPr>
          <a:xfrm>
            <a:off x="954126" y="4000173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51627714-A1E4-5801-30D9-6965623F15E5}"/>
              </a:ext>
            </a:extLst>
          </p:cNvPr>
          <p:cNvSpPr txBox="1"/>
          <p:nvPr/>
        </p:nvSpPr>
        <p:spPr>
          <a:xfrm>
            <a:off x="6790660" y="4000173"/>
            <a:ext cx="3208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30AAB8-3B60-8BBC-B011-7C8C56767996}"/>
              </a:ext>
            </a:extLst>
          </p:cNvPr>
          <p:cNvSpPr txBox="1"/>
          <p:nvPr/>
        </p:nvSpPr>
        <p:spPr>
          <a:xfrm>
            <a:off x="6790660" y="4744458"/>
            <a:ext cx="435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Organizador visual sobre la cadena de valor en la empresa.</a:t>
            </a:r>
            <a:endParaRPr lang="es-ES_tradnl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E8395880-ED40-8894-CDF4-8D71112AEF50}"/>
              </a:ext>
            </a:extLst>
          </p:cNvPr>
          <p:cNvCxnSpPr>
            <a:cxnSpLocks/>
          </p:cNvCxnSpPr>
          <p:nvPr/>
        </p:nvCxnSpPr>
        <p:spPr>
          <a:xfrm>
            <a:off x="6700711" y="3940198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54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32"/>
          <p:cNvSpPr txBox="1">
            <a:spLocks noGrp="1"/>
          </p:cNvSpPr>
          <p:nvPr>
            <p:ph type="title" idx="4294967295"/>
          </p:nvPr>
        </p:nvSpPr>
        <p:spPr>
          <a:xfrm>
            <a:off x="1403513" y="72213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generación de valor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32"/>
          <p:cNvSpPr txBox="1"/>
          <p:nvPr/>
        </p:nvSpPr>
        <p:spPr>
          <a:xfrm>
            <a:off x="1403513" y="1798363"/>
            <a:ext cx="5087661" cy="400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Visión estratégica de TI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 oportunidades estratégicas de TI para lograr rentabilizar el negocio de las empresas.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tecnologías valiosas para la estrategia de la empresa.</a:t>
            </a:r>
            <a:endParaRPr dirty="0"/>
          </a:p>
          <a:p>
            <a:pPr marL="395288" marR="0" lvl="0" indent="-395288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✓"/>
            </a:pPr>
            <a:r>
              <a:rPr lang="es-ES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Proyectar los servicios y productos de la empresa.</a:t>
            </a:r>
            <a:endParaRPr dirty="0"/>
          </a:p>
        </p:txBody>
      </p:sp>
      <p:pic>
        <p:nvPicPr>
          <p:cNvPr id="1066" name="Google Shape;106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50200" y="2174869"/>
            <a:ext cx="4908514" cy="32545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33B18B-D8B3-75B7-2C6F-99C531CC110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33"/>
          <p:cNvSpPr txBox="1">
            <a:spLocks noGrp="1"/>
          </p:cNvSpPr>
          <p:nvPr>
            <p:ph type="title" idx="4294967295"/>
          </p:nvPr>
        </p:nvSpPr>
        <p:spPr>
          <a:xfrm>
            <a:off x="1363245" y="663741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generación de valor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33"/>
          <p:cNvSpPr txBox="1">
            <a:spLocks noGrp="1"/>
          </p:cNvSpPr>
          <p:nvPr>
            <p:ph type="sldNum" idx="4294967295"/>
          </p:nvPr>
        </p:nvSpPr>
        <p:spPr>
          <a:xfrm>
            <a:off x="9999216" y="577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sp>
        <p:nvSpPr>
          <p:cNvPr id="1073" name="Google Shape;1073;p33"/>
          <p:cNvSpPr txBox="1"/>
          <p:nvPr/>
        </p:nvSpPr>
        <p:spPr>
          <a:xfrm>
            <a:off x="1309788" y="1549322"/>
            <a:ext cx="5710513" cy="459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Estrategia empresarial</a:t>
            </a:r>
            <a:endParaRPr dirty="0"/>
          </a:p>
          <a:p>
            <a:pPr marL="395288" marR="0" lvl="0" indent="-3952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es-ES" sz="24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punto de vista sobre el futuro de la empresa y los modos de lograrlo, los que requieren de una visión integradora para obtener resultados económicos sostenibles y suficientes.</a:t>
            </a:r>
            <a:endParaRPr dirty="0"/>
          </a:p>
          <a:p>
            <a:pPr marL="395288" marR="0" lvl="0" indent="-39528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es-ES" sz="24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conjunto de objetivos que definen un futuro deseable para la empresa, junto con las políticas y programas que están encaminados a hacerlos realidad.</a:t>
            </a:r>
            <a:endParaRPr sz="24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33"/>
          <p:cNvPicPr preferRelativeResize="0"/>
          <p:nvPr/>
        </p:nvPicPr>
        <p:blipFill rotWithShape="1">
          <a:blip r:embed="rId3">
            <a:alphaModFix/>
          </a:blip>
          <a:srcRect b="19569"/>
          <a:stretch/>
        </p:blipFill>
        <p:spPr>
          <a:xfrm>
            <a:off x="7249893" y="2434940"/>
            <a:ext cx="4553269" cy="33382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264AECA-6052-03ED-3CA0-1A13B66F5DB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4"/>
          <p:cNvSpPr txBox="1">
            <a:spLocks noGrp="1"/>
          </p:cNvSpPr>
          <p:nvPr>
            <p:ph type="title" idx="4294967295"/>
          </p:nvPr>
        </p:nvSpPr>
        <p:spPr>
          <a:xfrm>
            <a:off x="1322773" y="4550330"/>
            <a:ext cx="2835275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generación de valor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34"/>
          <p:cNvSpPr/>
          <p:nvPr/>
        </p:nvSpPr>
        <p:spPr>
          <a:xfrm>
            <a:off x="6060977" y="2189511"/>
            <a:ext cx="2016125" cy="1944688"/>
          </a:xfrm>
          <a:prstGeom prst="ellipse">
            <a:avLst/>
          </a:prstGeom>
          <a:solidFill>
            <a:srgbClr val="E2DF97"/>
          </a:solidFill>
          <a:ln w="76200" cap="flat" cmpd="sng">
            <a:solidFill>
              <a:srgbClr val="FFEB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FINANCIERO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la Empresa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Flujo de caja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Generación de Valor</a:t>
            </a:r>
            <a:endParaRPr sz="1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34"/>
          <p:cNvSpPr/>
          <p:nvPr/>
        </p:nvSpPr>
        <p:spPr>
          <a:xfrm>
            <a:off x="6276877" y="606774"/>
            <a:ext cx="1800225" cy="790575"/>
          </a:xfrm>
          <a:prstGeom prst="rect">
            <a:avLst/>
          </a:prstGeom>
          <a:solidFill>
            <a:srgbClr val="D2DFC8"/>
          </a:solidFill>
          <a:ln w="9525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ACCIONISTAS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34"/>
          <p:cNvSpPr/>
          <p:nvPr/>
        </p:nvSpPr>
        <p:spPr>
          <a:xfrm>
            <a:off x="8940702" y="894111"/>
            <a:ext cx="1800225" cy="792163"/>
          </a:xfrm>
          <a:prstGeom prst="rect">
            <a:avLst/>
          </a:prstGeom>
          <a:solidFill>
            <a:srgbClr val="D2DFC8"/>
          </a:solidFill>
          <a:ln w="9525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GOBIERNO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34"/>
          <p:cNvSpPr/>
          <p:nvPr/>
        </p:nvSpPr>
        <p:spPr>
          <a:xfrm>
            <a:off x="9156602" y="2765774"/>
            <a:ext cx="1800225" cy="792162"/>
          </a:xfrm>
          <a:prstGeom prst="rect">
            <a:avLst/>
          </a:prstGeom>
          <a:solidFill>
            <a:srgbClr val="D2DFC8"/>
          </a:solidFill>
          <a:ln w="9525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34"/>
          <p:cNvSpPr/>
          <p:nvPr/>
        </p:nvSpPr>
        <p:spPr>
          <a:xfrm>
            <a:off x="6203852" y="5070824"/>
            <a:ext cx="1800225" cy="792162"/>
          </a:xfrm>
          <a:prstGeom prst="rect">
            <a:avLst/>
          </a:prstGeom>
          <a:solidFill>
            <a:srgbClr val="D2DFC8"/>
          </a:solidFill>
          <a:ln w="9525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FINANCIERAS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34"/>
          <p:cNvSpPr/>
          <p:nvPr/>
        </p:nvSpPr>
        <p:spPr>
          <a:xfrm>
            <a:off x="3252690" y="2765774"/>
            <a:ext cx="1800225" cy="792162"/>
          </a:xfrm>
          <a:prstGeom prst="rect">
            <a:avLst/>
          </a:prstGeom>
          <a:solidFill>
            <a:srgbClr val="D2DFC8"/>
          </a:solidFill>
          <a:ln w="9525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PROVEEDORES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34"/>
          <p:cNvSpPr/>
          <p:nvPr/>
        </p:nvSpPr>
        <p:spPr>
          <a:xfrm>
            <a:off x="3542195" y="678211"/>
            <a:ext cx="1653596" cy="1295400"/>
          </a:xfrm>
          <a:prstGeom prst="ellipse">
            <a:avLst/>
          </a:prstGeom>
          <a:solidFill>
            <a:srgbClr val="D2DFC8"/>
          </a:solidFill>
          <a:ln w="9525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de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administración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personal</a:t>
            </a:r>
            <a:endParaRPr dirty="0"/>
          </a:p>
        </p:txBody>
      </p:sp>
      <p:cxnSp>
        <p:nvCxnSpPr>
          <p:cNvPr id="1088" name="Google Shape;1088;p34"/>
          <p:cNvCxnSpPr/>
          <p:nvPr/>
        </p:nvCxnSpPr>
        <p:spPr>
          <a:xfrm>
            <a:off x="6635652" y="1397349"/>
            <a:ext cx="0" cy="8286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89" name="Google Shape;1089;p34"/>
          <p:cNvSpPr/>
          <p:nvPr/>
        </p:nvSpPr>
        <p:spPr>
          <a:xfrm>
            <a:off x="5916515" y="1686274"/>
            <a:ext cx="598487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Inversión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Original</a:t>
            </a:r>
            <a:endParaRPr sz="1400" i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90" name="Google Shape;1090;p34"/>
          <p:cNvSpPr/>
          <p:nvPr/>
        </p:nvSpPr>
        <p:spPr>
          <a:xfrm>
            <a:off x="6924577" y="1686274"/>
            <a:ext cx="644525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Utilidades</a:t>
            </a:r>
            <a:endParaRPr sz="1400" i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091" name="Google Shape;1091;p34"/>
          <p:cNvCxnSpPr/>
          <p:nvPr/>
        </p:nvCxnSpPr>
        <p:spPr>
          <a:xfrm rot="10800000">
            <a:off x="7645302" y="1470374"/>
            <a:ext cx="0" cy="8270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92" name="Google Shape;1092;p34"/>
          <p:cNvCxnSpPr/>
          <p:nvPr/>
        </p:nvCxnSpPr>
        <p:spPr>
          <a:xfrm rot="10800000">
            <a:off x="5052915" y="3162649"/>
            <a:ext cx="100806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93" name="Google Shape;1093;p34"/>
          <p:cNvSpPr/>
          <p:nvPr/>
        </p:nvSpPr>
        <p:spPr>
          <a:xfrm>
            <a:off x="5351365" y="2838799"/>
            <a:ext cx="415925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Pagos</a:t>
            </a:r>
            <a:endParaRPr sz="1400" i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94" name="Google Shape;1094;p34"/>
          <p:cNvSpPr/>
          <p:nvPr/>
        </p:nvSpPr>
        <p:spPr>
          <a:xfrm>
            <a:off x="8313640" y="2838799"/>
            <a:ext cx="638175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Cobranza</a:t>
            </a:r>
            <a:endParaRPr sz="1400" i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095" name="Google Shape;1095;p34"/>
          <p:cNvCxnSpPr>
            <a:stCxn id="1081" idx="7"/>
          </p:cNvCxnSpPr>
          <p:nvPr/>
        </p:nvCxnSpPr>
        <p:spPr>
          <a:xfrm rot="10800000" flipH="1">
            <a:off x="7781847" y="1396404"/>
            <a:ext cx="1158900" cy="107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096" name="Google Shape;1096;p34"/>
          <p:cNvCxnSpPr/>
          <p:nvPr/>
        </p:nvCxnSpPr>
        <p:spPr>
          <a:xfrm rot="10800000">
            <a:off x="8077102" y="3162649"/>
            <a:ext cx="107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97" name="Google Shape;1097;p34"/>
          <p:cNvSpPr/>
          <p:nvPr/>
        </p:nvSpPr>
        <p:spPr>
          <a:xfrm>
            <a:off x="7875490" y="1578324"/>
            <a:ext cx="681037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Impuestos</a:t>
            </a:r>
            <a:endParaRPr sz="1400" i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98" name="Google Shape;1098;p34"/>
          <p:cNvSpPr/>
          <p:nvPr/>
        </p:nvSpPr>
        <p:spPr>
          <a:xfrm>
            <a:off x="8229502" y="2010124"/>
            <a:ext cx="981075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Contribuciones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previsionales</a:t>
            </a:r>
            <a:endParaRPr sz="1400" i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099" name="Google Shape;1099;p34"/>
          <p:cNvSpPr/>
          <p:nvPr/>
        </p:nvSpPr>
        <p:spPr>
          <a:xfrm>
            <a:off x="4629052" y="2189511"/>
            <a:ext cx="1112838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Remuneraciones</a:t>
            </a:r>
            <a:endParaRPr sz="1400" i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100" name="Google Shape;1100;p34"/>
          <p:cNvCxnSpPr>
            <a:cxnSpLocks/>
            <a:stCxn id="1081" idx="1"/>
            <a:endCxn id="1087" idx="5"/>
          </p:cNvCxnSpPr>
          <p:nvPr/>
        </p:nvCxnSpPr>
        <p:spPr>
          <a:xfrm flipH="1" flipV="1">
            <a:off x="4953627" y="1783904"/>
            <a:ext cx="1402605" cy="69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1" name="Google Shape;1101;p34"/>
          <p:cNvSpPr/>
          <p:nvPr/>
        </p:nvSpPr>
        <p:spPr>
          <a:xfrm>
            <a:off x="5976840" y="4458049"/>
            <a:ext cx="631825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Préstamo</a:t>
            </a:r>
            <a:endParaRPr sz="1400" i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02" name="Google Shape;1102;p34"/>
          <p:cNvSpPr/>
          <p:nvPr/>
        </p:nvSpPr>
        <p:spPr>
          <a:xfrm>
            <a:off x="7572277" y="4134199"/>
            <a:ext cx="877888" cy="86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Cancelación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del Capital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 intereses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i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del préstamo</a:t>
            </a:r>
            <a:endParaRPr sz="1400" i="1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103" name="Google Shape;1103;p34"/>
          <p:cNvCxnSpPr/>
          <p:nvPr/>
        </p:nvCxnSpPr>
        <p:spPr>
          <a:xfrm>
            <a:off x="7356377" y="4134199"/>
            <a:ext cx="0" cy="9366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104" name="Google Shape;1104;p34"/>
          <p:cNvCxnSpPr/>
          <p:nvPr/>
        </p:nvCxnSpPr>
        <p:spPr>
          <a:xfrm rot="10800000">
            <a:off x="6853140" y="4062761"/>
            <a:ext cx="0" cy="10080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27FEAEAA-160A-8C21-0FFA-7B6CC8008C0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5"/>
          <p:cNvSpPr txBox="1">
            <a:spLocks noGrp="1"/>
          </p:cNvSpPr>
          <p:nvPr>
            <p:ph type="title" idx="4294967295"/>
          </p:nvPr>
        </p:nvSpPr>
        <p:spPr>
          <a:xfrm>
            <a:off x="1686757" y="4219575"/>
            <a:ext cx="4346575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generación de valor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35"/>
          <p:cNvSpPr/>
          <p:nvPr/>
        </p:nvSpPr>
        <p:spPr>
          <a:xfrm>
            <a:off x="5605329" y="1259026"/>
            <a:ext cx="3779837" cy="792162"/>
          </a:xfrm>
          <a:prstGeom prst="rect">
            <a:avLst/>
          </a:prstGeom>
          <a:solidFill>
            <a:srgbClr val="E64655"/>
          </a:solidFill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OBJETIVO DE LA EMPRESA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b="1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Maximizar el valor de la empresa para el accionista</a:t>
            </a:r>
            <a:endParaRPr/>
          </a:p>
        </p:txBody>
      </p:sp>
      <p:sp>
        <p:nvSpPr>
          <p:cNvPr id="1112" name="Google Shape;1112;p35"/>
          <p:cNvSpPr/>
          <p:nvPr/>
        </p:nvSpPr>
        <p:spPr>
          <a:xfrm>
            <a:off x="5605329" y="2556013"/>
            <a:ext cx="1187450" cy="792163"/>
          </a:xfrm>
          <a:prstGeom prst="rect">
            <a:avLst/>
          </a:prstGeom>
          <a:solidFill>
            <a:srgbClr val="DDEAF6"/>
          </a:soli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Decisiones de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Financiamiento</a:t>
            </a:r>
            <a:endParaRPr/>
          </a:p>
        </p:txBody>
      </p:sp>
      <p:sp>
        <p:nvSpPr>
          <p:cNvPr id="1113" name="Google Shape;1113;p35"/>
          <p:cNvSpPr/>
          <p:nvPr/>
        </p:nvSpPr>
        <p:spPr>
          <a:xfrm>
            <a:off x="6916604" y="2556013"/>
            <a:ext cx="1187450" cy="792163"/>
          </a:xfrm>
          <a:prstGeom prst="rect">
            <a:avLst/>
          </a:prstGeom>
          <a:solidFill>
            <a:srgbClr val="DDEAF6"/>
          </a:soli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Decisiones de Distribución de dividendos</a:t>
            </a:r>
            <a:endParaRPr/>
          </a:p>
        </p:txBody>
      </p:sp>
      <p:sp>
        <p:nvSpPr>
          <p:cNvPr id="1114" name="Google Shape;1114;p35"/>
          <p:cNvSpPr/>
          <p:nvPr/>
        </p:nvSpPr>
        <p:spPr>
          <a:xfrm>
            <a:off x="8197716" y="2556013"/>
            <a:ext cx="1187450" cy="792163"/>
          </a:xfrm>
          <a:prstGeom prst="rect">
            <a:avLst/>
          </a:prstGeom>
          <a:solidFill>
            <a:srgbClr val="DDEAF6"/>
          </a:soli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Decisiones 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Inversión</a:t>
            </a:r>
            <a:endParaRPr/>
          </a:p>
        </p:txBody>
      </p:sp>
      <p:cxnSp>
        <p:nvCxnSpPr>
          <p:cNvPr id="1115" name="Google Shape;1115;p35"/>
          <p:cNvCxnSpPr>
            <a:stCxn id="1114" idx="2"/>
            <a:endCxn id="1116" idx="0"/>
          </p:cNvCxnSpPr>
          <p:nvPr/>
        </p:nvCxnSpPr>
        <p:spPr>
          <a:xfrm rot="5400000">
            <a:off x="7982641" y="3258476"/>
            <a:ext cx="719100" cy="8985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222A35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117" name="Google Shape;1117;p35"/>
          <p:cNvCxnSpPr>
            <a:stCxn id="1111" idx="2"/>
            <a:endCxn id="1114" idx="0"/>
          </p:cNvCxnSpPr>
          <p:nvPr/>
        </p:nvCxnSpPr>
        <p:spPr>
          <a:xfrm rot="-5400000" flipH="1">
            <a:off x="7890947" y="1655488"/>
            <a:ext cx="504900" cy="1296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rgbClr val="222A35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118" name="Google Shape;1118;p35"/>
          <p:cNvCxnSpPr>
            <a:stCxn id="1116" idx="2"/>
            <a:endCxn id="1119" idx="0"/>
          </p:cNvCxnSpPr>
          <p:nvPr/>
        </p:nvCxnSpPr>
        <p:spPr>
          <a:xfrm>
            <a:off x="7892916" y="4572138"/>
            <a:ext cx="0" cy="216000"/>
          </a:xfrm>
          <a:prstGeom prst="straightConnector1">
            <a:avLst/>
          </a:prstGeom>
          <a:noFill/>
          <a:ln w="9525" cap="flat" cmpd="sng">
            <a:solidFill>
              <a:srgbClr val="222A35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16" name="Google Shape;1116;p35"/>
          <p:cNvSpPr/>
          <p:nvPr/>
        </p:nvSpPr>
        <p:spPr>
          <a:xfrm>
            <a:off x="7299191" y="4067313"/>
            <a:ext cx="1187450" cy="504825"/>
          </a:xfrm>
          <a:prstGeom prst="rect">
            <a:avLst/>
          </a:prstGeom>
          <a:solidFill>
            <a:srgbClr val="DDEAF6"/>
          </a:soli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Inversiones de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Largo Plazo</a:t>
            </a:r>
            <a:endParaRPr/>
          </a:p>
        </p:txBody>
      </p:sp>
      <p:sp>
        <p:nvSpPr>
          <p:cNvPr id="1120" name="Google Shape;1120;p35"/>
          <p:cNvSpPr/>
          <p:nvPr/>
        </p:nvSpPr>
        <p:spPr>
          <a:xfrm>
            <a:off x="9080366" y="4067313"/>
            <a:ext cx="1187450" cy="504825"/>
          </a:xfrm>
          <a:prstGeom prst="rect">
            <a:avLst/>
          </a:prstGeom>
          <a:solidFill>
            <a:srgbClr val="DDEAF6"/>
          </a:soli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Inversiones de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Corto Plazo</a:t>
            </a:r>
            <a:endParaRPr/>
          </a:p>
        </p:txBody>
      </p:sp>
      <p:sp>
        <p:nvSpPr>
          <p:cNvPr id="1119" name="Google Shape;1119;p35"/>
          <p:cNvSpPr/>
          <p:nvPr/>
        </p:nvSpPr>
        <p:spPr>
          <a:xfrm>
            <a:off x="7299191" y="4788038"/>
            <a:ext cx="1187450" cy="792163"/>
          </a:xfrm>
          <a:prstGeom prst="rect">
            <a:avLst/>
          </a:prstGeom>
          <a:solidFill>
            <a:srgbClr val="DDEAF6"/>
          </a:solidFill>
          <a:ln w="952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Proyectos de Inversión y su Evaluación</a:t>
            </a:r>
            <a:endParaRPr/>
          </a:p>
        </p:txBody>
      </p:sp>
      <p:cxnSp>
        <p:nvCxnSpPr>
          <p:cNvPr id="1121" name="Google Shape;1121;p35"/>
          <p:cNvCxnSpPr>
            <a:stCxn id="1111" idx="2"/>
            <a:endCxn id="1112" idx="0"/>
          </p:cNvCxnSpPr>
          <p:nvPr/>
        </p:nvCxnSpPr>
        <p:spPr>
          <a:xfrm rot="5400000">
            <a:off x="6594647" y="1655488"/>
            <a:ext cx="504900" cy="1296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rgbClr val="222A35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122" name="Google Shape;1122;p35"/>
          <p:cNvCxnSpPr>
            <a:stCxn id="1114" idx="2"/>
            <a:endCxn id="1120" idx="0"/>
          </p:cNvCxnSpPr>
          <p:nvPr/>
        </p:nvCxnSpPr>
        <p:spPr>
          <a:xfrm rot="-5400000" flipH="1">
            <a:off x="8873191" y="3266426"/>
            <a:ext cx="719100" cy="882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222A35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123" name="Google Shape;1123;p35"/>
          <p:cNvCxnSpPr>
            <a:stCxn id="1111" idx="2"/>
            <a:endCxn id="1113" idx="0"/>
          </p:cNvCxnSpPr>
          <p:nvPr/>
        </p:nvCxnSpPr>
        <p:spPr>
          <a:xfrm>
            <a:off x="7495247" y="2051188"/>
            <a:ext cx="15000" cy="504900"/>
          </a:xfrm>
          <a:prstGeom prst="straightConnector1">
            <a:avLst/>
          </a:prstGeom>
          <a:noFill/>
          <a:ln w="9525" cap="flat" cmpd="sng">
            <a:solidFill>
              <a:srgbClr val="222A35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F9545699-701C-FC82-AB5C-FA5DF72088AF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6"/>
          <p:cNvSpPr txBox="1">
            <a:spLocks noGrp="1"/>
          </p:cNvSpPr>
          <p:nvPr>
            <p:ph type="title" idx="4294967295"/>
          </p:nvPr>
        </p:nvSpPr>
        <p:spPr>
          <a:xfrm>
            <a:off x="1464816" y="796309"/>
            <a:ext cx="11315700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organización interna y tipos de organización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36"/>
          <p:cNvSpPr txBox="1">
            <a:spLocks noGrp="1"/>
          </p:cNvSpPr>
          <p:nvPr>
            <p:ph type="body" idx="4294967295"/>
          </p:nvPr>
        </p:nvSpPr>
        <p:spPr>
          <a:xfrm>
            <a:off x="1464816" y="1813897"/>
            <a:ext cx="10972800" cy="407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>
                <a:latin typeface="Calibri"/>
                <a:ea typeface="Calibri"/>
                <a:cs typeface="Calibri"/>
                <a:sym typeface="Calibri"/>
              </a:rPr>
              <a:t>La organización</a:t>
            </a:r>
            <a:endParaRPr dirty="0"/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Coloca los recursos de la empresa de forma cohesionada</a:t>
            </a:r>
            <a:endParaRPr dirty="0"/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Persigue objetivos y desarrolla funciones</a:t>
            </a:r>
            <a:endParaRPr dirty="0"/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Asigna responsabilidades</a:t>
            </a:r>
            <a:endParaRPr dirty="0"/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Administra los recursos y el presupuesto</a:t>
            </a:r>
            <a:endParaRPr dirty="0"/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Evalúa riesgos y gestiona su atención</a:t>
            </a:r>
            <a:endParaRPr dirty="0"/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Gestiona y desarrolla planes estratégicos</a:t>
            </a:r>
            <a:endParaRPr dirty="0"/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Desarrolla proyectos</a:t>
            </a:r>
            <a:endParaRPr dirty="0"/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Cumple compromisos, regulaciones y tributos</a:t>
            </a:r>
            <a:endParaRPr dirty="0"/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Respeta el ambiente y los recursos naturales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B3369E7-56C7-A644-AE3F-2E5AB531E1D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37"/>
          <p:cNvSpPr txBox="1">
            <a:spLocks noGrp="1"/>
          </p:cNvSpPr>
          <p:nvPr>
            <p:ph type="title" idx="4294967295"/>
          </p:nvPr>
        </p:nvSpPr>
        <p:spPr>
          <a:xfrm>
            <a:off x="1321772" y="731834"/>
            <a:ext cx="10583183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organización interna y tipos de organización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37"/>
          <p:cNvSpPr txBox="1">
            <a:spLocks noGrp="1"/>
          </p:cNvSpPr>
          <p:nvPr>
            <p:ph type="body" idx="4294967295"/>
          </p:nvPr>
        </p:nvSpPr>
        <p:spPr>
          <a:xfrm>
            <a:off x="1219200" y="1544635"/>
            <a:ext cx="10583183" cy="235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20000"/>
          </a:bodyPr>
          <a:lstStyle/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Misión: Define el negocio al que se dedica la organización, las necesidades que cubren con sus productos y servicios, el mercado en el cual se desarrolla la empresa y la imagen pública de la empresa u organización.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La misión de la empresa es la respuesta a la pregunta , ¿para qué existe la organización?</a:t>
            </a:r>
            <a:endParaRPr dirty="0"/>
          </a:p>
        </p:txBody>
      </p:sp>
      <p:pic>
        <p:nvPicPr>
          <p:cNvPr id="1138" name="Google Shape;113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9415" y="4130799"/>
            <a:ext cx="10142752" cy="19920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F735612-0F4D-D302-D2EF-ABA10B43B86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38"/>
          <p:cNvSpPr txBox="1">
            <a:spLocks noGrp="1"/>
          </p:cNvSpPr>
          <p:nvPr>
            <p:ph type="title" idx="4294967295"/>
          </p:nvPr>
        </p:nvSpPr>
        <p:spPr>
          <a:xfrm>
            <a:off x="1419426" y="842169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organización interna y tipos de organización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38"/>
          <p:cNvSpPr txBox="1">
            <a:spLocks noGrp="1"/>
          </p:cNvSpPr>
          <p:nvPr>
            <p:ph type="body" idx="4294967295"/>
          </p:nvPr>
        </p:nvSpPr>
        <p:spPr>
          <a:xfrm>
            <a:off x="1491449" y="1876411"/>
            <a:ext cx="10093910" cy="21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85000" lnSpcReduction="10000"/>
          </a:bodyPr>
          <a:lstStyle/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Visión: Define y describe la situación futura que desea tener la empresa, el propósito de la visión es guiar, controlar y alentar a la organización en su conjunto para alcanzar el estado deseable de la organización.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La visión de la empresa es la respuesta a la pregunta, ¿qué queremos que sea la organización en los próximos años.</a:t>
            </a:r>
            <a:endParaRPr dirty="0"/>
          </a:p>
        </p:txBody>
      </p:sp>
      <p:pic>
        <p:nvPicPr>
          <p:cNvPr id="1146" name="Google Shape;114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9810" y="4340991"/>
            <a:ext cx="6145713" cy="133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6182" y="4340991"/>
            <a:ext cx="1484848" cy="14916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5C69ABF-5B94-FA73-0679-75B2BAEC850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39"/>
          <p:cNvSpPr txBox="1">
            <a:spLocks noGrp="1"/>
          </p:cNvSpPr>
          <p:nvPr>
            <p:ph type="title" idx="4294967295"/>
          </p:nvPr>
        </p:nvSpPr>
        <p:spPr>
          <a:xfrm>
            <a:off x="1428304" y="86034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organización interna y tipos de organización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4" name="Google Shape;115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995" y="1767769"/>
            <a:ext cx="6094010" cy="422988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17FF71A-D225-E382-81A4-45057AB638F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40"/>
          <p:cNvSpPr txBox="1">
            <a:spLocks noGrp="1"/>
          </p:cNvSpPr>
          <p:nvPr>
            <p:ph type="title" idx="4294967295"/>
          </p:nvPr>
        </p:nvSpPr>
        <p:spPr>
          <a:xfrm>
            <a:off x="1304016" y="725519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organización interna y tipos de organización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1" name="Google Shape;116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0606" y="1565665"/>
            <a:ext cx="5990788" cy="44444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C040B98-BFAD-7BB2-8547-8D63B5B07AB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41"/>
          <p:cNvSpPr txBox="1">
            <a:spLocks noGrp="1"/>
          </p:cNvSpPr>
          <p:nvPr>
            <p:ph type="title" idx="4294967295"/>
          </p:nvPr>
        </p:nvSpPr>
        <p:spPr>
          <a:xfrm>
            <a:off x="1376039" y="768675"/>
            <a:ext cx="11315700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organización interna y tipos de organización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8" name="Google Shape;1168;p41" descr="Alicorp Perú - UCV_IntIngSistema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216" y="1475112"/>
            <a:ext cx="8610896" cy="460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7A300AC-35D9-827A-F226-7CB1BF42BCE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C58D04B-DE95-9313-0FAD-72AA0D2C5532}"/>
              </a:ext>
            </a:extLst>
          </p:cNvPr>
          <p:cNvCxnSpPr>
            <a:cxnSpLocks/>
          </p:cNvCxnSpPr>
          <p:nvPr/>
        </p:nvCxnSpPr>
        <p:spPr>
          <a:xfrm>
            <a:off x="4693585" y="1767936"/>
            <a:ext cx="0" cy="545148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4E6CF3C2-DDFF-3DC6-3D4A-F2A15DD426E2}"/>
              </a:ext>
            </a:extLst>
          </p:cNvPr>
          <p:cNvSpPr txBox="1"/>
          <p:nvPr/>
        </p:nvSpPr>
        <p:spPr>
          <a:xfrm>
            <a:off x="4758430" y="1767936"/>
            <a:ext cx="6796989" cy="3322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400" b="1" dirty="0">
                <a:solidFill>
                  <a:schemeClr val="bg1"/>
                </a:solidFill>
              </a:rPr>
              <a:t>La organización empresarial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s-ES" sz="2400" b="1" i="1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La empresa y tipos.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La generación de valor.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La organización interna y tipos de organización.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Manual de Organización y Funciones (MOF).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La cadena de valor empresarial. </a:t>
            </a:r>
          </a:p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El Plan Estratégico Empresarial (PEE).</a:t>
            </a:r>
          </a:p>
        </p:txBody>
      </p:sp>
    </p:spTree>
    <p:extLst>
      <p:ext uri="{BB962C8B-B14F-4D97-AF65-F5344CB8AC3E}">
        <p14:creationId xmlns:p14="http://schemas.microsoft.com/office/powerpoint/2010/main" val="249231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2"/>
          <p:cNvSpPr txBox="1">
            <a:spLocks noGrp="1"/>
          </p:cNvSpPr>
          <p:nvPr>
            <p:ph type="title" idx="4294967295"/>
          </p:nvPr>
        </p:nvSpPr>
        <p:spPr>
          <a:xfrm>
            <a:off x="1446059" y="805202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Manual de Organización y Funciones </a:t>
            </a:r>
            <a:endParaRPr sz="40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42"/>
          <p:cNvSpPr txBox="1">
            <a:spLocks noGrp="1"/>
          </p:cNvSpPr>
          <p:nvPr>
            <p:ph type="body" idx="4294967295"/>
          </p:nvPr>
        </p:nvSpPr>
        <p:spPr>
          <a:xfrm>
            <a:off x="1219200" y="1548152"/>
            <a:ext cx="10357282" cy="410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Es un documento formal que las empresas elaboran para plasmar parte de la forma de la organización que han adoptado, y que sirve como guía para todo el personal.</a:t>
            </a:r>
            <a:endParaRPr dirty="0">
              <a:solidFill>
                <a:schemeClr val="tx1"/>
              </a:solidFill>
            </a:endParaRPr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Contiene esencialmente las estructura organizacional, comúnmente llamada organigrama y la descripción de las funciones de todos los puestos en la empresa. </a:t>
            </a:r>
            <a:endParaRPr dirty="0">
              <a:solidFill>
                <a:schemeClr val="tx1"/>
              </a:solidFill>
            </a:endParaRPr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Suele incluir en la descripción de cada puesto y perfil.</a:t>
            </a:r>
            <a:endParaRPr dirty="0">
              <a:solidFill>
                <a:schemeClr val="tx1"/>
              </a:solidFill>
            </a:endParaRPr>
          </a:p>
          <a:p>
            <a:pPr marL="457189" lvl="0" indent="-330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42"/>
          <p:cNvSpPr txBox="1">
            <a:spLocks noGrp="1"/>
          </p:cNvSpPr>
          <p:nvPr>
            <p:ph type="sldNum" idx="4294967295"/>
          </p:nvPr>
        </p:nvSpPr>
        <p:spPr>
          <a:xfrm>
            <a:off x="10016971" y="565501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4FC3436-6D17-6192-470B-44A5AFDEBA0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3"/>
          <p:cNvSpPr txBox="1">
            <a:spLocks noGrp="1"/>
          </p:cNvSpPr>
          <p:nvPr>
            <p:ph type="title" idx="4294967295"/>
          </p:nvPr>
        </p:nvSpPr>
        <p:spPr>
          <a:xfrm>
            <a:off x="1375037" y="762571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Manual de Organización y Funciones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43"/>
          <p:cNvSpPr txBox="1">
            <a:spLocks noGrp="1"/>
          </p:cNvSpPr>
          <p:nvPr>
            <p:ph type="body" idx="4294967295"/>
          </p:nvPr>
        </p:nvSpPr>
        <p:spPr>
          <a:xfrm>
            <a:off x="1219200" y="1628175"/>
            <a:ext cx="10472691" cy="37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92500" lnSpcReduction="10000"/>
          </a:bodyPr>
          <a:lstStyle/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Describir la organización, estableciendo sus funciones específicas, responsabilidades, línea de autoridad y coordinación, que le corresponde dentro de la estructura de la Institución.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Servir como un instrumento normativo de gestión institucional y de racionalización administrativa y normativa, para orientar y regular las actividades de la organización y del personal que la integra en concordancia con las políticas y objetivos institucionales.</a:t>
            </a:r>
            <a:endParaRPr dirty="0"/>
          </a:p>
          <a:p>
            <a:pPr marL="457189" lvl="0" indent="-457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Dar a conocer al personal los deberes y responsabilidades de cada cargo, así como la autoridad de quien depende y ante quien es responsable.</a:t>
            </a:r>
            <a:endParaRPr dirty="0"/>
          </a:p>
          <a:p>
            <a:pPr marL="457189" lvl="0" indent="-330189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ED0F8AD-2C67-7927-A437-40A582EDBD4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4"/>
          <p:cNvSpPr txBox="1">
            <a:spLocks noGrp="1"/>
          </p:cNvSpPr>
          <p:nvPr>
            <p:ph type="title" idx="4294967295"/>
          </p:nvPr>
        </p:nvSpPr>
        <p:spPr>
          <a:xfrm>
            <a:off x="1197484" y="365663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Manual de Organización y Funciones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9" name="Google Shape;118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623" y="1313895"/>
            <a:ext cx="3609377" cy="4743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90" name="Google Shape;1190;p44"/>
          <p:cNvPicPr preferRelativeResize="0"/>
          <p:nvPr/>
        </p:nvPicPr>
        <p:blipFill rotWithShape="1">
          <a:blip r:embed="rId4">
            <a:alphaModFix/>
          </a:blip>
          <a:srcRect l="3333"/>
          <a:stretch/>
        </p:blipFill>
        <p:spPr>
          <a:xfrm>
            <a:off x="6957416" y="1267764"/>
            <a:ext cx="3609378" cy="4835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FCF3C60-2B26-B3C0-2EE5-A9ACDA18958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5"/>
          <p:cNvSpPr txBox="1">
            <a:spLocks noGrp="1"/>
          </p:cNvSpPr>
          <p:nvPr>
            <p:ph type="title" idx="4294967295"/>
          </p:nvPr>
        </p:nvSpPr>
        <p:spPr>
          <a:xfrm>
            <a:off x="1739022" y="738866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Manual de Organización y Funciones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7" name="Google Shape;1197;p45"/>
          <p:cNvPicPr preferRelativeResize="0"/>
          <p:nvPr/>
        </p:nvPicPr>
        <p:blipFill rotWithShape="1">
          <a:blip r:embed="rId3">
            <a:alphaModFix/>
          </a:blip>
          <a:srcRect b="39352"/>
          <a:stretch/>
        </p:blipFill>
        <p:spPr>
          <a:xfrm>
            <a:off x="2468592" y="1445459"/>
            <a:ext cx="8211100" cy="46122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58C6F6-192A-F4EB-91E0-545AB38348C5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6"/>
          <p:cNvSpPr txBox="1">
            <a:spLocks noGrp="1"/>
          </p:cNvSpPr>
          <p:nvPr>
            <p:ph type="title" idx="4294967295"/>
          </p:nvPr>
        </p:nvSpPr>
        <p:spPr>
          <a:xfrm>
            <a:off x="1960964" y="1024432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Manual de Organización y Funciones 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4" name="Google Shape;1204;p46"/>
          <p:cNvPicPr preferRelativeResize="0"/>
          <p:nvPr/>
        </p:nvPicPr>
        <p:blipFill rotWithShape="1">
          <a:blip r:embed="rId3">
            <a:alphaModFix/>
          </a:blip>
          <a:srcRect t="61296"/>
          <a:stretch/>
        </p:blipFill>
        <p:spPr>
          <a:xfrm>
            <a:off x="2327260" y="1863438"/>
            <a:ext cx="8555457" cy="36951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DE2E33D-8D7B-F5D2-F0FD-9A15C5EA2E04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7"/>
          <p:cNvSpPr txBox="1">
            <a:spLocks noGrp="1"/>
          </p:cNvSpPr>
          <p:nvPr>
            <p:ph type="title" idx="4294967295"/>
          </p:nvPr>
        </p:nvSpPr>
        <p:spPr>
          <a:xfrm>
            <a:off x="1383915" y="726007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cadena de valor empresarial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11" name="Google Shape;1211;p47"/>
          <p:cNvSpPr txBox="1">
            <a:spLocks noGrp="1"/>
          </p:cNvSpPr>
          <p:nvPr>
            <p:ph type="body" idx="4294967295"/>
          </p:nvPr>
        </p:nvSpPr>
        <p:spPr>
          <a:xfrm>
            <a:off x="1260629" y="1681425"/>
            <a:ext cx="10972800" cy="4027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Herramienta de análisis que divide a la empresa en sus principales actividades estratégicas para comprender el comportamiento de los costos y las fuentes de diferenciación existentes y potenciales.</a:t>
            </a:r>
            <a:endParaRPr dirty="0"/>
          </a:p>
        </p:txBody>
      </p:sp>
      <p:grpSp>
        <p:nvGrpSpPr>
          <p:cNvPr id="1212" name="Google Shape;1212;p47"/>
          <p:cNvGrpSpPr/>
          <p:nvPr/>
        </p:nvGrpSpPr>
        <p:grpSpPr>
          <a:xfrm>
            <a:off x="2819451" y="3914969"/>
            <a:ext cx="8804530" cy="838526"/>
            <a:chOff x="1075" y="462794"/>
            <a:chExt cx="8804530" cy="838526"/>
          </a:xfrm>
        </p:grpSpPr>
        <p:sp>
          <p:nvSpPr>
            <p:cNvPr id="1213" name="Google Shape;1213;p47"/>
            <p:cNvSpPr/>
            <p:nvPr/>
          </p:nvSpPr>
          <p:spPr>
            <a:xfrm>
              <a:off x="1075" y="462794"/>
              <a:ext cx="2096316" cy="838526"/>
            </a:xfrm>
            <a:prstGeom prst="homePlate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7"/>
            <p:cNvSpPr txBox="1"/>
            <p:nvPr/>
          </p:nvSpPr>
          <p:spPr>
            <a:xfrm>
              <a:off x="1075" y="462794"/>
              <a:ext cx="1886685" cy="83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Logística de entrada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1678128" y="462794"/>
              <a:ext cx="2096316" cy="838526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 txBox="1"/>
            <p:nvPr/>
          </p:nvSpPr>
          <p:spPr>
            <a:xfrm>
              <a:off x="2097391" y="462794"/>
              <a:ext cx="1257790" cy="83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Operaciones y producción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3355182" y="462794"/>
              <a:ext cx="2096316" cy="838526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7"/>
            <p:cNvSpPr txBox="1"/>
            <p:nvPr/>
          </p:nvSpPr>
          <p:spPr>
            <a:xfrm>
              <a:off x="3774445" y="462794"/>
              <a:ext cx="1257790" cy="83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Logística de salida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5032235" y="462794"/>
              <a:ext cx="2096316" cy="838526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7"/>
            <p:cNvSpPr txBox="1"/>
            <p:nvPr/>
          </p:nvSpPr>
          <p:spPr>
            <a:xfrm>
              <a:off x="5451498" y="462794"/>
              <a:ext cx="1257790" cy="83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Marketing y ventas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6709289" y="462794"/>
              <a:ext cx="2096316" cy="838526"/>
            </a:xfrm>
            <a:prstGeom prst="chevron">
              <a:avLst>
                <a:gd name="adj" fmla="val 5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 txBox="1"/>
            <p:nvPr/>
          </p:nvSpPr>
          <p:spPr>
            <a:xfrm>
              <a:off x="7128552" y="462794"/>
              <a:ext cx="1257790" cy="83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es-ES" sz="1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Servicio</a:t>
              </a:r>
              <a:endParaRPr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6DC94D64-2A3D-DC45-D711-D94B77A7981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48"/>
          <p:cNvSpPr txBox="1">
            <a:spLocks noGrp="1"/>
          </p:cNvSpPr>
          <p:nvPr>
            <p:ph type="title" idx="4294967295"/>
          </p:nvPr>
        </p:nvSpPr>
        <p:spPr>
          <a:xfrm>
            <a:off x="1578051" y="727044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cadena de valor empresarial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29" name="Google Shape;1229;p48" descr="La cadena de valor de Porter: definición, utilidad y análisis |  CreceNegoci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8269" y="1273873"/>
            <a:ext cx="8815461" cy="473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7A78DE-80F2-39E7-5363-85573DC9E848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9"/>
          <p:cNvSpPr txBox="1">
            <a:spLocks noGrp="1"/>
          </p:cNvSpPr>
          <p:nvPr>
            <p:ph type="title" idx="4294967295"/>
          </p:nvPr>
        </p:nvSpPr>
        <p:spPr>
          <a:xfrm>
            <a:off x="1472691" y="857496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cadena de valor empresarial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36" name="Google Shape;1236;p49" descr="La cadena de valor y el mantenimien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2535" y="1786157"/>
            <a:ext cx="7276072" cy="41697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49B34D9-22C0-8A16-16B9-D63482197D7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0"/>
          <p:cNvSpPr txBox="1">
            <a:spLocks noGrp="1"/>
          </p:cNvSpPr>
          <p:nvPr>
            <p:ph type="title" idx="4294967295"/>
          </p:nvPr>
        </p:nvSpPr>
        <p:spPr>
          <a:xfrm>
            <a:off x="1472692" y="906478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cadena de valor empresarial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43" name="Google Shape;124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0007" y="1499162"/>
            <a:ext cx="8143138" cy="46174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C1EB88D-5FC5-4D8B-5D3E-5F4ED1A5C741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51"/>
          <p:cNvSpPr txBox="1">
            <a:spLocks noGrp="1"/>
          </p:cNvSpPr>
          <p:nvPr>
            <p:ph type="title" idx="4294967295"/>
          </p:nvPr>
        </p:nvSpPr>
        <p:spPr>
          <a:xfrm>
            <a:off x="1855433" y="1117785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Estratégico Empresarial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50" name="Google Shape;1250;p51"/>
          <p:cNvSpPr txBox="1">
            <a:spLocks noGrp="1"/>
          </p:cNvSpPr>
          <p:nvPr>
            <p:ph type="body" idx="4294967295"/>
          </p:nvPr>
        </p:nvSpPr>
        <p:spPr>
          <a:xfrm>
            <a:off x="1855433" y="2259490"/>
            <a:ext cx="10972800" cy="38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estrategia empresarial</a:t>
            </a:r>
            <a:endParaRPr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Desarrollar una visión y misión.</a:t>
            </a:r>
            <a:endParaRPr dirty="0">
              <a:solidFill>
                <a:schemeClr val="tx1"/>
              </a:solidFill>
            </a:endParaRPr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Identificar oportunidades y amenazas a la empresa.</a:t>
            </a:r>
            <a:endParaRPr dirty="0">
              <a:solidFill>
                <a:schemeClr val="tx1"/>
              </a:solidFill>
            </a:endParaRPr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Determinar fortalezas y debilidades de la empresa.</a:t>
            </a:r>
            <a:endParaRPr dirty="0">
              <a:solidFill>
                <a:schemeClr val="tx1"/>
              </a:solidFill>
            </a:endParaRPr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Establecer objetivos a largo plazo.</a:t>
            </a:r>
            <a:endParaRPr dirty="0">
              <a:solidFill>
                <a:schemeClr val="tx1"/>
              </a:solidFill>
            </a:endParaRPr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Generar estrategias alternativas.</a:t>
            </a:r>
            <a:endParaRPr dirty="0">
              <a:solidFill>
                <a:schemeClr val="tx1"/>
              </a:solidFill>
            </a:endParaRPr>
          </a:p>
          <a:p>
            <a:pPr marL="457189" lvl="0" indent="-4571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Elegir estrategias particulares a seguir.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214E45-61C2-0666-8FCC-6F1D34F8F70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DA1B89-6C7D-58DD-CC62-FD1DC6F97006}"/>
              </a:ext>
            </a:extLst>
          </p:cNvPr>
          <p:cNvSpPr txBox="1"/>
          <p:nvPr/>
        </p:nvSpPr>
        <p:spPr>
          <a:xfrm>
            <a:off x="2555631" y="0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Revisa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siguiente</a:t>
            </a: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video:</a:t>
            </a:r>
          </a:p>
        </p:txBody>
      </p:sp>
      <p:sp>
        <p:nvSpPr>
          <p:cNvPr id="4" name="Google Shape;115;p16">
            <a:extLst>
              <a:ext uri="{FF2B5EF4-FFF2-40B4-BE49-F238E27FC236}">
                <a16:creationId xmlns:a16="http://schemas.microsoft.com/office/drawing/2014/main" id="{0F726842-18E3-622D-AFA0-2D0CFEB22016}"/>
              </a:ext>
            </a:extLst>
          </p:cNvPr>
          <p:cNvSpPr txBox="1">
            <a:spLocks/>
          </p:cNvSpPr>
          <p:nvPr/>
        </p:nvSpPr>
        <p:spPr>
          <a:xfrm>
            <a:off x="2294878" y="2514599"/>
            <a:ext cx="8284464" cy="182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pl-PL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Introducción a la empresa</a:t>
            </a:r>
            <a:r>
              <a:rPr lang="es-E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r>
              <a:rPr lang="pl-PL" u="sng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https://www.youtube.com/watch?v=rzpLwEK7HKo</a:t>
            </a:r>
            <a:endParaRPr lang="es-ES" u="sng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None/>
            </a:pPr>
            <a:endParaRPr lang="pl-PL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189" indent="-330189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None/>
            </a:pPr>
            <a:endParaRPr lang="pl-PL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943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52"/>
          <p:cNvSpPr txBox="1">
            <a:spLocks noGrp="1"/>
          </p:cNvSpPr>
          <p:nvPr>
            <p:ph type="title" idx="4294967295"/>
          </p:nvPr>
        </p:nvSpPr>
        <p:spPr>
          <a:xfrm>
            <a:off x="1535837" y="851502"/>
            <a:ext cx="113157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Estratégico Empresarial 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257" name="Google Shape;1257;p52"/>
          <p:cNvSpPr txBox="1">
            <a:spLocks noGrp="1"/>
          </p:cNvSpPr>
          <p:nvPr>
            <p:ph type="body" idx="4294967295"/>
          </p:nvPr>
        </p:nvSpPr>
        <p:spPr>
          <a:xfrm>
            <a:off x="1535837" y="1973864"/>
            <a:ext cx="10972800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b="1">
                <a:latin typeface="Calibri"/>
                <a:ea typeface="Calibri"/>
                <a:cs typeface="Calibri"/>
                <a:sym typeface="Calibri"/>
              </a:rPr>
              <a:t>Análisis FODA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8" name="Google Shape;1258;p52"/>
          <p:cNvPicPr preferRelativeResize="0"/>
          <p:nvPr/>
        </p:nvPicPr>
        <p:blipFill rotWithShape="1">
          <a:blip r:embed="rId3">
            <a:alphaModFix/>
          </a:blip>
          <a:srcRect t="12509" b="7982"/>
          <a:stretch/>
        </p:blipFill>
        <p:spPr>
          <a:xfrm>
            <a:off x="4253253" y="2680715"/>
            <a:ext cx="6106122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C44F420-2722-F28B-CCC2-535B5D6DAE9B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53"/>
          <p:cNvSpPr txBox="1">
            <a:spLocks noGrp="1"/>
          </p:cNvSpPr>
          <p:nvPr>
            <p:ph type="title" idx="4294967295"/>
          </p:nvPr>
        </p:nvSpPr>
        <p:spPr>
          <a:xfrm>
            <a:off x="1410548" y="960453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Estratégico Empresarial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65" name="Google Shape;126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0171" y="2032321"/>
            <a:ext cx="7531183" cy="40843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2644D95-4786-DE7B-6741-BF2577EF48D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54"/>
          <p:cNvSpPr txBox="1">
            <a:spLocks noGrp="1"/>
          </p:cNvSpPr>
          <p:nvPr>
            <p:ph type="title" idx="4294967295"/>
          </p:nvPr>
        </p:nvSpPr>
        <p:spPr>
          <a:xfrm>
            <a:off x="1161973" y="845984"/>
            <a:ext cx="11314112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Estratégico Empresarial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2" name="Google Shape;1272;p54"/>
          <p:cNvSpPr txBox="1">
            <a:spLocks noGrp="1"/>
          </p:cNvSpPr>
          <p:nvPr>
            <p:ph type="body" idx="4294967295"/>
          </p:nvPr>
        </p:nvSpPr>
        <p:spPr>
          <a:xfrm>
            <a:off x="1503285" y="1968346"/>
            <a:ext cx="10241872" cy="371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lnSpcReduction="10000"/>
          </a:bodyPr>
          <a:lstStyle/>
          <a:p>
            <a:pPr marL="609585" lvl="0" indent="-54185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ES" b="1" dirty="0">
                <a:latin typeface="Calibri"/>
                <a:ea typeface="Calibri"/>
                <a:cs typeface="Calibri"/>
                <a:sym typeface="Calibri"/>
              </a:rPr>
              <a:t>¿A dónde Vamos?, ¿Cómo Estamos?, ¿Cómo vamos a llegar?</a:t>
            </a:r>
            <a:endParaRPr dirty="0"/>
          </a:p>
          <a:p>
            <a:pPr marL="609585" lvl="0" indent="-54185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609585" lvl="0" indent="-54185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Tratamos de encontrar la brecha existente y eso lo definimos en un conjunto de Iniciativas estratégicas a seguir, que son el resultado del Plan.</a:t>
            </a:r>
            <a:endParaRPr dirty="0"/>
          </a:p>
          <a:p>
            <a:pPr marL="609585" lvl="0" indent="-54185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09585" lvl="0" indent="-541853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Las Iniciativas Estratégicas de una empresa son el punto de partida de toda su estrategia y la estrategia es algo simple.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985FF73-FDDA-0C10-DF92-53F51E473389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55"/>
          <p:cNvSpPr txBox="1">
            <a:spLocks noGrp="1"/>
          </p:cNvSpPr>
          <p:nvPr>
            <p:ph type="title" idx="4294967295"/>
          </p:nvPr>
        </p:nvSpPr>
        <p:spPr>
          <a:xfrm>
            <a:off x="1428303" y="713573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Estratégico Empresarial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9" name="Google Shape;1279;p55"/>
          <p:cNvSpPr txBox="1">
            <a:spLocks noGrp="1"/>
          </p:cNvSpPr>
          <p:nvPr>
            <p:ph type="body" idx="4294967295"/>
          </p:nvPr>
        </p:nvSpPr>
        <p:spPr>
          <a:xfrm>
            <a:off x="1313895" y="1696253"/>
            <a:ext cx="10582184" cy="40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fontScale="70000" lnSpcReduction="20000"/>
          </a:bodyPr>
          <a:lstStyle/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None/>
            </a:pPr>
            <a:r>
              <a:rPr lang="es-ES" b="1" dirty="0">
                <a:latin typeface="Calibri"/>
                <a:ea typeface="Calibri"/>
                <a:cs typeface="Calibri"/>
                <a:sym typeface="Calibri"/>
              </a:rPr>
              <a:t>Trabajando la formalización de la Estrategia</a:t>
            </a:r>
            <a:endParaRPr dirty="0"/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None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A través de una metodología la cual viene soportada por un modelo que inicialmente permite:</a:t>
            </a:r>
            <a:endParaRPr dirty="0"/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La concepción de la empresa, </a:t>
            </a:r>
            <a:endParaRPr dirty="0"/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Establecimiento de procedimientos, </a:t>
            </a:r>
            <a:endParaRPr dirty="0"/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Reparto de responsabilidades, </a:t>
            </a:r>
            <a:endParaRPr dirty="0"/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Talleres de levantamiento de información, y </a:t>
            </a:r>
            <a:endParaRPr dirty="0"/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Char char="•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Capacitación de personas para el cumplimiento de dichas responsabilidades. </a:t>
            </a:r>
            <a:endParaRPr dirty="0"/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09585" lvl="0" indent="-54185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033"/>
              <a:buNone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Pero debe entenderse la Estrategia como un proceso en el cual ésta se interrelaciona con la organización y con el “día a día”.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E9DEDCF-BA89-B1A9-8D02-AB7D4960C8F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56"/>
          <p:cNvSpPr txBox="1">
            <a:spLocks noGrp="1"/>
          </p:cNvSpPr>
          <p:nvPr>
            <p:ph type="title" idx="4294967295"/>
          </p:nvPr>
        </p:nvSpPr>
        <p:spPr>
          <a:xfrm>
            <a:off x="1331650" y="501574"/>
            <a:ext cx="11315700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Estratégico Empresarial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86" name="Google Shape;128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2571" y="1433534"/>
            <a:ext cx="10298097" cy="44318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29B84C6-D615-9CCB-83D4-AD6557D9B026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57"/>
          <p:cNvSpPr txBox="1">
            <a:spLocks noGrp="1"/>
          </p:cNvSpPr>
          <p:nvPr>
            <p:ph type="title" idx="4294967295"/>
          </p:nvPr>
        </p:nvSpPr>
        <p:spPr>
          <a:xfrm>
            <a:off x="1650245" y="908714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Estratégico Empresarial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293" name="Google Shape;129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8217" y="1671174"/>
            <a:ext cx="2894507" cy="40897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94" name="Google Shape;1294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6572" y="1669853"/>
            <a:ext cx="2743200" cy="4091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AD54749-34C4-7656-8E0A-E6BE768CA988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58"/>
          <p:cNvSpPr txBox="1">
            <a:spLocks noGrp="1"/>
          </p:cNvSpPr>
          <p:nvPr>
            <p:ph type="title" idx="4294967295"/>
          </p:nvPr>
        </p:nvSpPr>
        <p:spPr>
          <a:xfrm>
            <a:off x="1384917" y="970271"/>
            <a:ext cx="113157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El Plan Estratégico Empresarial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301" name="Google Shape;130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3433" y="1831948"/>
            <a:ext cx="6361830" cy="43024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47D3514-47B0-7B71-ECDA-9E5D92027872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FB681384-66C7-23B9-3275-3D6C57F06900}"/>
              </a:ext>
            </a:extLst>
          </p:cNvPr>
          <p:cNvGrpSpPr/>
          <p:nvPr/>
        </p:nvGrpSpPr>
        <p:grpSpPr>
          <a:xfrm>
            <a:off x="10717618" y="5385392"/>
            <a:ext cx="441250" cy="441250"/>
            <a:chOff x="10526232" y="5438554"/>
            <a:chExt cx="590106" cy="590106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BA329269-0B56-F3CB-65C6-B2C8E80C4A64}"/>
                </a:ext>
              </a:extLst>
            </p:cNvPr>
            <p:cNvSpPr/>
            <p:nvPr/>
          </p:nvSpPr>
          <p:spPr>
            <a:xfrm>
              <a:off x="10526232" y="5438554"/>
              <a:ext cx="590106" cy="590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" name="Flecha derecha 2">
              <a:extLst>
                <a:ext uri="{FF2B5EF4-FFF2-40B4-BE49-F238E27FC236}">
                  <a16:creationId xmlns:a16="http://schemas.microsoft.com/office/drawing/2014/main" id="{C7F75A40-F550-85E7-D5F5-489E8F8D6E12}"/>
                </a:ext>
              </a:extLst>
            </p:cNvPr>
            <p:cNvSpPr/>
            <p:nvPr/>
          </p:nvSpPr>
          <p:spPr>
            <a:xfrm>
              <a:off x="10704273" y="5612449"/>
              <a:ext cx="234023" cy="242316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1D29DCA6-CC95-74C6-2434-4F65822CF571}"/>
              </a:ext>
            </a:extLst>
          </p:cNvPr>
          <p:cNvSpPr txBox="1"/>
          <p:nvPr/>
        </p:nvSpPr>
        <p:spPr>
          <a:xfrm>
            <a:off x="7211719" y="4209007"/>
            <a:ext cx="4043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Autoevaluación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72B848C-5EB1-AFEF-DBB9-899006E71E91}"/>
              </a:ext>
            </a:extLst>
          </p:cNvPr>
          <p:cNvSpPr txBox="1"/>
          <p:nvPr/>
        </p:nvSpPr>
        <p:spPr>
          <a:xfrm>
            <a:off x="9718158" y="4799485"/>
            <a:ext cx="153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Sesión 2</a:t>
            </a:r>
          </a:p>
        </p:txBody>
      </p:sp>
    </p:spTree>
    <p:extLst>
      <p:ext uri="{BB962C8B-B14F-4D97-AF65-F5344CB8AC3E}">
        <p14:creationId xmlns:p14="http://schemas.microsoft.com/office/powerpoint/2010/main" val="1936616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AB0844B7-A4D7-5E90-CCE1-81A0915D10CF}"/>
              </a:ext>
            </a:extLst>
          </p:cNvPr>
          <p:cNvSpPr txBox="1"/>
          <p:nvPr/>
        </p:nvSpPr>
        <p:spPr>
          <a:xfrm>
            <a:off x="2234924" y="859747"/>
            <a:ext cx="6136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Evidencia de aprendizaje: Organizador visual.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406E181-6F2D-2260-462D-FEA5B0A87127}"/>
              </a:ext>
            </a:extLst>
          </p:cNvPr>
          <p:cNvCxnSpPr>
            <a:cxnSpLocks/>
          </p:cNvCxnSpPr>
          <p:nvPr/>
        </p:nvCxnSpPr>
        <p:spPr>
          <a:xfrm>
            <a:off x="2144975" y="799772"/>
            <a:ext cx="0" cy="545148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4588CAA9-2B5B-5B73-DF33-8AEE8CFD491F}"/>
              </a:ext>
            </a:extLst>
          </p:cNvPr>
          <p:cNvSpPr txBox="1"/>
          <p:nvPr/>
        </p:nvSpPr>
        <p:spPr>
          <a:xfrm>
            <a:off x="2743200" y="1866167"/>
            <a:ext cx="717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 esta sesión se desarrollará un </a:t>
            </a:r>
            <a:r>
              <a:rPr lang="es-ES" sz="14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es-ES" sz="14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rganizador visual sobre la cadena de valor en la empresa.</a:t>
            </a:r>
            <a:endParaRPr lang="es-ES_tradnl" sz="1400" b="1" dirty="0">
              <a:solidFill>
                <a:srgbClr val="4156A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03483C-78FA-13A9-EB40-91062376A63F}"/>
              </a:ext>
            </a:extLst>
          </p:cNvPr>
          <p:cNvSpPr/>
          <p:nvPr/>
        </p:nvSpPr>
        <p:spPr>
          <a:xfrm>
            <a:off x="2269323" y="2013477"/>
            <a:ext cx="228600" cy="2286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9140C20-B684-244D-9574-AB016A09788D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  <p:pic>
        <p:nvPicPr>
          <p:cNvPr id="1028" name="Picture 4" descr="Cadena de Valor: Definición, Estructura, Ventajas y Ejemplo | 2024">
            <a:extLst>
              <a:ext uri="{FF2B5EF4-FFF2-40B4-BE49-F238E27FC236}">
                <a16:creationId xmlns:a16="http://schemas.microsoft.com/office/drawing/2014/main" id="{D642B89D-BE19-61E3-A6DD-6811B8EB3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69" y="3366599"/>
            <a:ext cx="3480046" cy="22040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08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EBD99B-CA10-6501-17AA-200A12475B0F}"/>
              </a:ext>
            </a:extLst>
          </p:cNvPr>
          <p:cNvSpPr txBox="1"/>
          <p:nvPr/>
        </p:nvSpPr>
        <p:spPr>
          <a:xfrm>
            <a:off x="959775" y="983665"/>
            <a:ext cx="5455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Después de haber visualizado el video en la  </a:t>
            </a:r>
            <a:r>
              <a:rPr lang="es-ES_tradnl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slide</a:t>
            </a:r>
            <a:r>
              <a:rPr lang="es-ES_tradn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anterior, </a:t>
            </a:r>
            <a:r>
              <a:rPr lang="es-ES_tradnl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reflexionamos y respondemos las siguientes interrogantes: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64DD55-C896-6B6D-3790-1270E619F80F}"/>
              </a:ext>
            </a:extLst>
          </p:cNvPr>
          <p:cNvSpPr/>
          <p:nvPr/>
        </p:nvSpPr>
        <p:spPr>
          <a:xfrm>
            <a:off x="1406340" y="2854847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AA196C-01C9-8837-184B-9C4C844F7203}"/>
              </a:ext>
            </a:extLst>
          </p:cNvPr>
          <p:cNvSpPr txBox="1"/>
          <p:nvPr/>
        </p:nvSpPr>
        <p:spPr>
          <a:xfrm>
            <a:off x="1427606" y="2907604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3DD2F94-3CBD-0930-090B-95F1DF353AF2}"/>
              </a:ext>
            </a:extLst>
          </p:cNvPr>
          <p:cNvSpPr txBox="1"/>
          <p:nvPr/>
        </p:nvSpPr>
        <p:spPr>
          <a:xfrm>
            <a:off x="2132142" y="2841451"/>
            <a:ext cx="4282835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¿Qué es una empresa?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8461466-9DA5-4FB2-909A-9C25612F7BC6}"/>
              </a:ext>
            </a:extLst>
          </p:cNvPr>
          <p:cNvSpPr/>
          <p:nvPr/>
        </p:nvSpPr>
        <p:spPr>
          <a:xfrm>
            <a:off x="1406340" y="3970851"/>
            <a:ext cx="603213" cy="585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5A2B4B7-6C83-1933-76A1-7BBE3229EEC4}"/>
              </a:ext>
            </a:extLst>
          </p:cNvPr>
          <p:cNvSpPr txBox="1"/>
          <p:nvPr/>
        </p:nvSpPr>
        <p:spPr>
          <a:xfrm>
            <a:off x="1427606" y="4023608"/>
            <a:ext cx="603213" cy="479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7D0AD6D-A61C-0E04-AD73-EFD00C1E220B}"/>
              </a:ext>
            </a:extLst>
          </p:cNvPr>
          <p:cNvSpPr txBox="1"/>
          <p:nvPr/>
        </p:nvSpPr>
        <p:spPr>
          <a:xfrm>
            <a:off x="2132142" y="3868470"/>
            <a:ext cx="5455202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¿Cree usted que una empresa puede crear valor a través de servicios y productos?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67D664B-E9A2-04BE-8CC2-BDD310126989}"/>
              </a:ext>
            </a:extLst>
          </p:cNvPr>
          <p:cNvCxnSpPr>
            <a:cxnSpLocks/>
          </p:cNvCxnSpPr>
          <p:nvPr/>
        </p:nvCxnSpPr>
        <p:spPr>
          <a:xfrm>
            <a:off x="874713" y="884835"/>
            <a:ext cx="0" cy="1220412"/>
          </a:xfrm>
          <a:prstGeom prst="straightConnector1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0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 idx="4294967295"/>
          </p:nvPr>
        </p:nvSpPr>
        <p:spPr>
          <a:xfrm>
            <a:off x="1410548" y="707481"/>
            <a:ext cx="10441141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empresa y tipos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4294967295"/>
          </p:nvPr>
        </p:nvSpPr>
        <p:spPr>
          <a:xfrm>
            <a:off x="1410548" y="5140041"/>
            <a:ext cx="10972800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1400" dirty="0">
                <a:latin typeface="Calibri"/>
                <a:ea typeface="Calibri"/>
                <a:cs typeface="Calibri"/>
                <a:sym typeface="Calibri"/>
              </a:rPr>
              <a:t>Fuente: https://www.gob.pe/254-tipos-de-empresa-razon-social-o-denominacion/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4294967295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0548" y="1543334"/>
            <a:ext cx="10343487" cy="3197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05FAE4D-4239-28C4-B500-F5280D0312B3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 idx="4294967295"/>
          </p:nvPr>
        </p:nvSpPr>
        <p:spPr>
          <a:xfrm>
            <a:off x="1659123" y="627094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empresa y tipos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4294967295"/>
          </p:nvPr>
        </p:nvSpPr>
        <p:spPr>
          <a:xfrm>
            <a:off x="1398601" y="5733092"/>
            <a:ext cx="10390945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1400" dirty="0">
                <a:latin typeface="Calibri"/>
                <a:ea typeface="Calibri"/>
                <a:cs typeface="Calibri"/>
                <a:sym typeface="Calibri"/>
              </a:rPr>
              <a:t>Fuente: https://www.gob.pe/254-tipos-de-empresa-razon-social-o-denominacion/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8601" y="1476525"/>
            <a:ext cx="10390945" cy="41135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10CABD9-C5C9-9E4A-2A75-8C17B42A07D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 idx="4294967295"/>
          </p:nvPr>
        </p:nvSpPr>
        <p:spPr>
          <a:xfrm>
            <a:off x="1375037" y="778662"/>
            <a:ext cx="11314112" cy="70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empresa y tipos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4294967295"/>
          </p:nvPr>
        </p:nvSpPr>
        <p:spPr>
          <a:xfrm>
            <a:off x="1438182" y="6024206"/>
            <a:ext cx="10972800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1400" dirty="0">
                <a:latin typeface="Calibri"/>
                <a:ea typeface="Calibri"/>
                <a:cs typeface="Calibri"/>
                <a:sym typeface="Calibri"/>
              </a:rPr>
              <a:t>Fuente: https://www1.inei.gob.pe/estadisticas/indice-tematico/pbi-de-las-actividades-economicas-por-anos-9096/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9" descr="Interfaz de usuario gráfica, Texto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29782" t="19309" r="23803" b="19791"/>
          <a:stretch/>
        </p:blipFill>
        <p:spPr>
          <a:xfrm>
            <a:off x="3316365" y="1611370"/>
            <a:ext cx="6553567" cy="41207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EF2129-3301-C784-7DF1-6DAF8DE3EC47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 idx="4294967295"/>
          </p:nvPr>
        </p:nvSpPr>
        <p:spPr>
          <a:xfrm>
            <a:off x="1313895" y="746857"/>
            <a:ext cx="11314112" cy="70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0" rIns="121900" bIns="609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attrocento Sans"/>
              <a:buNone/>
            </a:pPr>
            <a:r>
              <a:rPr lang="es-ES" sz="32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La empresa y tipos</a:t>
            </a:r>
            <a:endParaRPr sz="40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4294967295"/>
          </p:nvPr>
        </p:nvSpPr>
        <p:spPr>
          <a:xfrm>
            <a:off x="1313895" y="5687274"/>
            <a:ext cx="10972800" cy="34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 lnSpcReduction="10000"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1400">
                <a:latin typeface="Calibri"/>
                <a:ea typeface="Calibri"/>
                <a:cs typeface="Calibri"/>
                <a:sym typeface="Calibri"/>
              </a:rPr>
              <a:t>Fuente: https://www.sbs.gob.pe/estadisticas-y-publicaciones/publicaciones-/memorias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0" descr="Interfaz de usuario gráfica, Aplicación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13152" t="18922" r="50761" b="16698"/>
          <a:stretch/>
        </p:blipFill>
        <p:spPr>
          <a:xfrm>
            <a:off x="4505662" y="1596963"/>
            <a:ext cx="5011329" cy="40907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9474B9A-A319-9E4A-6C3B-3CC29771F60E}"/>
              </a:ext>
            </a:extLst>
          </p:cNvPr>
          <p:cNvSpPr txBox="1"/>
          <p:nvPr/>
        </p:nvSpPr>
        <p:spPr>
          <a:xfrm rot="16200000">
            <a:off x="-2561208" y="3415229"/>
            <a:ext cx="615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_tradn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 de la TI</a:t>
            </a:r>
            <a:r>
              <a:rPr lang="es-ES_tradnl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Sesión 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1742</Words>
  <Application>Microsoft Office PowerPoint</Application>
  <PresentationFormat>Panorámica</PresentationFormat>
  <Paragraphs>322</Paragraphs>
  <Slides>49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9" baseType="lpstr">
      <vt:lpstr>Aptos</vt:lpstr>
      <vt:lpstr>Arial</vt:lpstr>
      <vt:lpstr>Arial Narrow</vt:lpstr>
      <vt:lpstr>Calibri</vt:lpstr>
      <vt:lpstr>Garamond</vt:lpstr>
      <vt:lpstr>Noto Sans Symbols</vt:lpstr>
      <vt:lpstr>Quattrocento Sans</vt:lpstr>
      <vt:lpstr>Roboto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empresa y tipos</vt:lpstr>
      <vt:lpstr>La empresa y tipos</vt:lpstr>
      <vt:lpstr>La empresa y tipos</vt:lpstr>
      <vt:lpstr>La empresa y tipos</vt:lpstr>
      <vt:lpstr>La empresa y tipos</vt:lpstr>
      <vt:lpstr>La empresa y tipos</vt:lpstr>
      <vt:lpstr>La empresa y tipos</vt:lpstr>
      <vt:lpstr>La empresa y tipos</vt:lpstr>
      <vt:lpstr>Presentación de PowerPoint</vt:lpstr>
      <vt:lpstr>La generación de valor</vt:lpstr>
      <vt:lpstr>La generación de valor</vt:lpstr>
      <vt:lpstr>La generación de valor</vt:lpstr>
      <vt:lpstr>La generación de valor</vt:lpstr>
      <vt:lpstr>La generación de valor</vt:lpstr>
      <vt:lpstr>La generación de valor</vt:lpstr>
      <vt:lpstr>La generación de valor</vt:lpstr>
      <vt:lpstr>La generación de valor</vt:lpstr>
      <vt:lpstr>La generación de valor</vt:lpstr>
      <vt:lpstr>La organización interna y tipos de organización</vt:lpstr>
      <vt:lpstr>La organización interna y tipos de organización</vt:lpstr>
      <vt:lpstr>La organización interna y tipos de organización</vt:lpstr>
      <vt:lpstr>La organización interna y tipos de organización</vt:lpstr>
      <vt:lpstr>La organización interna y tipos de organización</vt:lpstr>
      <vt:lpstr>La organización interna y tipos de organización</vt:lpstr>
      <vt:lpstr>Manual de Organización y Funciones </vt:lpstr>
      <vt:lpstr>Manual de Organización y Funciones </vt:lpstr>
      <vt:lpstr>Manual de Organización y Funciones </vt:lpstr>
      <vt:lpstr>Manual de Organización y Funciones </vt:lpstr>
      <vt:lpstr>Manual de Organización y Funciones </vt:lpstr>
      <vt:lpstr>La cadena de valor empresarial</vt:lpstr>
      <vt:lpstr>La cadena de valor empresarial</vt:lpstr>
      <vt:lpstr>La cadena de valor empresarial</vt:lpstr>
      <vt:lpstr>La cadena de valor empresarial</vt:lpstr>
      <vt:lpstr>El Plan Estratégico Empresarial </vt:lpstr>
      <vt:lpstr>El Plan Estratégico Empresarial </vt:lpstr>
      <vt:lpstr>El Plan Estratégico Empresarial </vt:lpstr>
      <vt:lpstr>El Plan Estratégico Empresarial </vt:lpstr>
      <vt:lpstr>El Plan Estratégico Empresarial </vt:lpstr>
      <vt:lpstr>El Plan Estratégico Empresarial </vt:lpstr>
      <vt:lpstr>El Plan Estratégico Empresarial </vt:lpstr>
      <vt:lpstr>El Plan Estratégico Empresarial 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New</dc:creator>
  <cp:lastModifiedBy>ASUS</cp:lastModifiedBy>
  <cp:revision>24</cp:revision>
  <dcterms:created xsi:type="dcterms:W3CDTF">2024-02-15T21:58:49Z</dcterms:created>
  <dcterms:modified xsi:type="dcterms:W3CDTF">2024-03-17T23:48:43Z</dcterms:modified>
</cp:coreProperties>
</file>